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98B93-D06D-495F-B3D0-B0608F812267}" v="136" dt="2024-08-02T16:10:21.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8007E-7B3E-404E-AD97-102FDF9B252B}" type="datetimeFigureOut">
              <a:rPr lang="en-IN" smtClean="0"/>
              <a:t>02-08-2024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418B8-288A-4F4D-9F05-638CAA3CF209}" type="slidenum">
              <a:rPr lang="en-IN" smtClean="0"/>
              <a:t>‹#›</a:t>
            </a:fld>
            <a:endParaRPr lang="en-IN"/>
          </a:p>
        </p:txBody>
      </p:sp>
    </p:spTree>
    <p:extLst>
      <p:ext uri="{BB962C8B-B14F-4D97-AF65-F5344CB8AC3E}">
        <p14:creationId xmlns:p14="http://schemas.microsoft.com/office/powerpoint/2010/main" val="3405834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0418B8-288A-4F4D-9F05-638CAA3CF209}" type="slidenum">
              <a:rPr lang="en-IN" smtClean="0"/>
              <a:t>1</a:t>
            </a:fld>
            <a:endParaRPr lang="en-IN"/>
          </a:p>
        </p:txBody>
      </p:sp>
    </p:spTree>
    <p:extLst>
      <p:ext uri="{BB962C8B-B14F-4D97-AF65-F5344CB8AC3E}">
        <p14:creationId xmlns:p14="http://schemas.microsoft.com/office/powerpoint/2010/main" val="377632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0418B8-288A-4F4D-9F05-638CAA3CF209}" type="slidenum">
              <a:rPr lang="en-IN" smtClean="0"/>
              <a:t>26</a:t>
            </a:fld>
            <a:endParaRPr lang="en-IN"/>
          </a:p>
        </p:txBody>
      </p:sp>
    </p:spTree>
    <p:extLst>
      <p:ext uri="{BB962C8B-B14F-4D97-AF65-F5344CB8AC3E}">
        <p14:creationId xmlns:p14="http://schemas.microsoft.com/office/powerpoint/2010/main" val="14350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0418B8-288A-4F4D-9F05-638CAA3CF209}" type="slidenum">
              <a:rPr lang="en-IN" smtClean="0"/>
              <a:t>27</a:t>
            </a:fld>
            <a:endParaRPr lang="en-IN"/>
          </a:p>
        </p:txBody>
      </p:sp>
    </p:spTree>
    <p:extLst>
      <p:ext uri="{BB962C8B-B14F-4D97-AF65-F5344CB8AC3E}">
        <p14:creationId xmlns:p14="http://schemas.microsoft.com/office/powerpoint/2010/main" val="2880186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241955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80232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0838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2444414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74134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314717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3033929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201735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402624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6291-8485-47F1-A13B-9DF7E6DCBFDF}" type="datetimeFigureOut">
              <a:rPr lang="en-IN" smtClean="0"/>
              <a:t>02-08-2024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238868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DE6291-8485-47F1-A13B-9DF7E6DCBFDF}"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371259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DE6291-8485-47F1-A13B-9DF7E6DCBFDF}" type="datetimeFigureOut">
              <a:rPr lang="en-IN" smtClean="0"/>
              <a:t>02-08-2024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363843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DE6291-8485-47F1-A13B-9DF7E6DCBFDF}" type="datetimeFigureOut">
              <a:rPr lang="en-IN" smtClean="0"/>
              <a:t>02-08-2024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196620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E6291-8485-47F1-A13B-9DF7E6DCBFDF}" type="datetimeFigureOut">
              <a:rPr lang="en-IN" smtClean="0"/>
              <a:t>02-08-2024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130211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DE6291-8485-47F1-A13B-9DF7E6DCBFDF}"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2758553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E6291-8485-47F1-A13B-9DF7E6DCBFDF}" type="datetimeFigureOut">
              <a:rPr lang="en-IN" smtClean="0"/>
              <a:t>02-08-2024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7C458A-511A-41FF-BEBB-A75FC88C7031}" type="slidenum">
              <a:rPr lang="en-IN" smtClean="0"/>
              <a:t>‹#›</a:t>
            </a:fld>
            <a:endParaRPr lang="en-IN"/>
          </a:p>
        </p:txBody>
      </p:sp>
    </p:spTree>
    <p:extLst>
      <p:ext uri="{BB962C8B-B14F-4D97-AF65-F5344CB8AC3E}">
        <p14:creationId xmlns:p14="http://schemas.microsoft.com/office/powerpoint/2010/main" val="4223949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DE6291-8485-47F1-A13B-9DF7E6DCBFDF}" type="datetimeFigureOut">
              <a:rPr lang="en-IN" smtClean="0"/>
              <a:t>02-08-2024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97C458A-511A-41FF-BEBB-A75FC88C7031}" type="slidenum">
              <a:rPr lang="en-IN" smtClean="0"/>
              <a:t>‹#›</a:t>
            </a:fld>
            <a:endParaRPr lang="en-IN"/>
          </a:p>
        </p:txBody>
      </p:sp>
    </p:spTree>
    <p:extLst>
      <p:ext uri="{BB962C8B-B14F-4D97-AF65-F5344CB8AC3E}">
        <p14:creationId xmlns:p14="http://schemas.microsoft.com/office/powerpoint/2010/main" val="17161705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javatpoint.com/java-applet"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geeksforgeeks.org/jav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avatpoint.com/java-tutori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javatpoint.com/java-oops-concept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javatpoint.com/cpp-tutorial" TargetMode="External"/><Relationship Id="rId2" Type="http://schemas.openxmlformats.org/officeDocument/2006/relationships/hyperlink" Target="https://www.javatpoint.com/c-programming-language-tutorial"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javatpoint.com/os-tutoria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28E0-A980-9936-B2DB-16B6C1F2A4EF}"/>
              </a:ext>
            </a:extLst>
          </p:cNvPr>
          <p:cNvSpPr>
            <a:spLocks noGrp="1"/>
          </p:cNvSpPr>
          <p:nvPr>
            <p:ph type="ctrTitle"/>
          </p:nvPr>
        </p:nvSpPr>
        <p:spPr>
          <a:xfrm>
            <a:off x="-914399" y="-825910"/>
            <a:ext cx="10107561" cy="3323150"/>
          </a:xfrm>
        </p:spPr>
        <p:txBody>
          <a:bodyPr/>
          <a:lstStyle/>
          <a:p>
            <a:r>
              <a:rPr lang="en-US" dirty="0"/>
              <a:t>Hotel Management system</a:t>
            </a:r>
            <a:endParaRPr lang="en-IN" dirty="0"/>
          </a:p>
        </p:txBody>
      </p:sp>
      <p:sp>
        <p:nvSpPr>
          <p:cNvPr id="3" name="Subtitle 2">
            <a:extLst>
              <a:ext uri="{FF2B5EF4-FFF2-40B4-BE49-F238E27FC236}">
                <a16:creationId xmlns:a16="http://schemas.microsoft.com/office/drawing/2014/main" id="{02C23D4F-825E-C0BC-5934-5B3371CBD4D0}"/>
              </a:ext>
            </a:extLst>
          </p:cNvPr>
          <p:cNvSpPr>
            <a:spLocks noGrp="1"/>
          </p:cNvSpPr>
          <p:nvPr>
            <p:ph type="subTitle" idx="1"/>
          </p:nvPr>
        </p:nvSpPr>
        <p:spPr>
          <a:xfrm>
            <a:off x="481782" y="2969342"/>
            <a:ext cx="8799870" cy="2009057"/>
          </a:xfrm>
        </p:spPr>
        <p:txBody>
          <a:bodyPr>
            <a:normAutofit/>
          </a:bodyPr>
          <a:lstStyle/>
          <a:p>
            <a:r>
              <a:rPr lang="en-US" dirty="0"/>
              <a:t>This project is made with java , java API(java swings), database </a:t>
            </a:r>
            <a:r>
              <a:rPr lang="en-US" dirty="0" err="1"/>
              <a:t>Mysql</a:t>
            </a:r>
            <a:r>
              <a:rPr lang="en-US" dirty="0"/>
              <a:t> . The project contain different classes we have brief description of each class function below . </a:t>
            </a:r>
            <a:endParaRPr lang="en-IN" dirty="0"/>
          </a:p>
        </p:txBody>
      </p:sp>
    </p:spTree>
    <p:extLst>
      <p:ext uri="{BB962C8B-B14F-4D97-AF65-F5344CB8AC3E}">
        <p14:creationId xmlns:p14="http://schemas.microsoft.com/office/powerpoint/2010/main" val="1934463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37E94-E302-36C5-4A24-3FA99F9ECBEF}"/>
              </a:ext>
            </a:extLst>
          </p:cNvPr>
          <p:cNvSpPr txBox="1"/>
          <p:nvPr/>
        </p:nvSpPr>
        <p:spPr>
          <a:xfrm>
            <a:off x="1" y="0"/>
            <a:ext cx="10795818" cy="3998531"/>
          </a:xfrm>
          <a:prstGeom prst="rect">
            <a:avLst/>
          </a:prstGeom>
          <a:noFill/>
        </p:spPr>
        <p:txBody>
          <a:bodyPr wrap="square" rtlCol="0">
            <a:spAutoFit/>
          </a:bodyPr>
          <a:lstStyle/>
          <a:p>
            <a:pPr>
              <a:lnSpc>
                <a:spcPct val="150000"/>
              </a:lnSpc>
              <a:spcAft>
                <a:spcPts val="1000"/>
              </a:spcAft>
            </a:pPr>
            <a:r>
              <a:rPr lang="en-US"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JDK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rPr>
              <a:t>JDK is an acronym for Java Development Kit. The Java Development Kit (JDK) is a software development environment which is used to develop Java applications and </a:t>
            </a:r>
            <a:r>
              <a:rPr lang="en-US" sz="1400" u="sng" dirty="0">
                <a:solidFill>
                  <a:srgbClr val="000000"/>
                </a:solidFill>
                <a:effectLst/>
                <a:highlight>
                  <a:srgbClr val="FFFFFF"/>
                </a:highlight>
                <a:latin typeface="Times New Roman" panose="02020603050405020304" pitchFamily="18" charset="0"/>
                <a:ea typeface="Times New Roman" panose="02020603050405020304" pitchFamily="18" charset="0"/>
                <a:hlinkClick r:id="rId2"/>
              </a:rPr>
              <a:t>applets</a:t>
            </a: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rPr>
              <a:t>. It physically exists. It contains JRE + development tools.</a:t>
            </a:r>
            <a:endParaRPr lang="en-IN" sz="1400" dirty="0">
              <a:effectLst/>
              <a:highlight>
                <a:srgbClr val="FFFFFF"/>
              </a:highlight>
              <a:latin typeface="Times New Roman" panose="02020603050405020304" pitchFamily="18" charset="0"/>
              <a:ea typeface="Times New Roman" panose="02020603050405020304" pitchFamily="18" charset="0"/>
            </a:endParaRPr>
          </a:p>
          <a:p>
            <a:pPr algn="just">
              <a:lnSpc>
                <a:spcPct val="150000"/>
              </a:lnSpc>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rPr>
              <a:t>JDK is an implementation of any one of the below given Java Platforms released by Oracle Corporation:</a:t>
            </a:r>
            <a:endParaRPr lang="en-IN" sz="1400" dirty="0">
              <a:effectLst/>
              <a:highlight>
                <a:srgbClr val="FFFFFF"/>
              </a:highlight>
              <a:latin typeface="Times New Roman" panose="02020603050405020304" pitchFamily="18" charset="0"/>
              <a:ea typeface="Times New Roman" panose="02020603050405020304" pitchFamily="18" charset="0"/>
            </a:endParaRPr>
          </a:p>
          <a:p>
            <a:pPr marL="342900" lvl="0" indent="-342900" algn="just">
              <a:lnSpc>
                <a:spcPct val="150000"/>
              </a:lnSpc>
              <a:spcBef>
                <a:spcPts val="300"/>
              </a:spcBef>
              <a:spcAft>
                <a:spcPts val="1000"/>
              </a:spcAft>
              <a:buSzPts val="1000"/>
              <a:buFont typeface="Courier New" panose="02070309020205020404" pitchFamily="49" charset="0"/>
              <a:buChar char="o"/>
              <a:tabLst>
                <a:tab pos="457200" algn="l"/>
              </a:tabLst>
            </a:pPr>
            <a:r>
              <a:rPr lang="en-US" sz="14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Standard Edition Java Platform</a:t>
            </a:r>
            <a:endParaRPr lang="en-IN" sz="1400" dirty="0">
              <a:solidFill>
                <a:srgbClr val="00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300"/>
              </a:spcBef>
              <a:spcAft>
                <a:spcPts val="1000"/>
              </a:spcAft>
              <a:buSzPts val="1000"/>
              <a:buFont typeface="Courier New" panose="02070309020205020404" pitchFamily="49" charset="0"/>
              <a:buChar char="o"/>
              <a:tabLst>
                <a:tab pos="457200" algn="l"/>
              </a:tabLst>
            </a:pPr>
            <a:r>
              <a:rPr lang="en-US" sz="14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Enterprise Edition Java Platform</a:t>
            </a:r>
            <a:endParaRPr lang="en-IN" sz="1400" dirty="0">
              <a:solidFill>
                <a:srgbClr val="00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Bef>
                <a:spcPts val="300"/>
              </a:spcBef>
              <a:spcAft>
                <a:spcPts val="1000"/>
              </a:spcAft>
              <a:buSzPts val="1000"/>
              <a:buFont typeface="Courier New" panose="02070309020205020404" pitchFamily="49" charset="0"/>
              <a:buChar char="o"/>
              <a:tabLst>
                <a:tab pos="457200" algn="l"/>
              </a:tabLst>
            </a:pPr>
            <a:r>
              <a:rPr lang="en-US" sz="14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Micro Edition Java Platform</a:t>
            </a:r>
            <a:endParaRPr lang="en-IN" sz="1400" dirty="0">
              <a:solidFill>
                <a:srgbClr val="00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rPr>
              <a:t>The JDK contains a private Java Virtual Machine (JVM) and a fe1 other resources such as an interpreter/loader (java), a compiler (java), an archive (jar), a documentation generator (Java doc), etc. to complete the development of a Java Application.</a:t>
            </a:r>
            <a:endParaRPr lang="en-IN" sz="1400" dirty="0">
              <a:effectLst/>
              <a:highlight>
                <a:srgbClr val="FFFFFF"/>
              </a:highlight>
              <a:latin typeface="Times New Roman" panose="02020603050405020304" pitchFamily="18" charset="0"/>
              <a:ea typeface="Times New Roman" panose="02020603050405020304" pitchFamily="18" charset="0"/>
            </a:endParaRPr>
          </a:p>
          <a:p>
            <a:endParaRPr lang="en-IN" dirty="0"/>
          </a:p>
        </p:txBody>
      </p:sp>
      <p:pic>
        <p:nvPicPr>
          <p:cNvPr id="3" name="Picture 2" descr="JDK">
            <a:extLst>
              <a:ext uri="{FF2B5EF4-FFF2-40B4-BE49-F238E27FC236}">
                <a16:creationId xmlns:a16="http://schemas.microsoft.com/office/drawing/2014/main" id="{18E13CA9-5014-FF9C-448C-FC3CFA73FFBE}"/>
              </a:ext>
            </a:extLst>
          </p:cNvPr>
          <p:cNvPicPr>
            <a:picLocks noChangeAspect="1"/>
          </p:cNvPicPr>
          <p:nvPr/>
        </p:nvPicPr>
        <p:blipFill>
          <a:blip r:embed="rId3"/>
          <a:srcRect/>
          <a:stretch>
            <a:fillRect/>
          </a:stretch>
        </p:blipFill>
        <p:spPr bwMode="auto">
          <a:xfrm>
            <a:off x="383458" y="3691860"/>
            <a:ext cx="8677971" cy="2866256"/>
          </a:xfrm>
          <a:prstGeom prst="rect">
            <a:avLst/>
          </a:prstGeom>
          <a:noFill/>
          <a:ln w="9525">
            <a:noFill/>
            <a:miter lim="800000"/>
            <a:headEnd/>
            <a:tailEnd/>
          </a:ln>
        </p:spPr>
      </p:pic>
    </p:spTree>
    <p:extLst>
      <p:ext uri="{BB962C8B-B14F-4D97-AF65-F5344CB8AC3E}">
        <p14:creationId xmlns:p14="http://schemas.microsoft.com/office/powerpoint/2010/main" val="120093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7C4CD-80BB-30E1-E1C7-D764D385EA43}"/>
              </a:ext>
            </a:extLst>
          </p:cNvPr>
          <p:cNvSpPr txBox="1"/>
          <p:nvPr/>
        </p:nvSpPr>
        <p:spPr>
          <a:xfrm>
            <a:off x="-108155" y="0"/>
            <a:ext cx="11189110" cy="3416320"/>
          </a:xfrm>
          <a:prstGeom prst="rect">
            <a:avLst/>
          </a:prstGeom>
          <a:noFill/>
        </p:spPr>
        <p:txBody>
          <a:bodyPr wrap="square" rtlCol="0">
            <a:spAutoFit/>
          </a:bodyPr>
          <a:lstStyle/>
          <a:p>
            <a:pPr algn="just"/>
            <a:r>
              <a:rPr lang="en-IN" b="0" i="0" dirty="0">
                <a:solidFill>
                  <a:srgbClr val="610B38"/>
                </a:solidFill>
                <a:effectLst/>
                <a:highlight>
                  <a:srgbClr val="FFFFFF"/>
                </a:highlight>
                <a:latin typeface="erdana"/>
              </a:rPr>
              <a:t>Java Swing Tutorial</a:t>
            </a:r>
          </a:p>
          <a:p>
            <a:pPr algn="just"/>
            <a:r>
              <a:rPr lang="en-IN" b="1" i="0" dirty="0">
                <a:solidFill>
                  <a:srgbClr val="333333"/>
                </a:solidFill>
                <a:effectLst/>
                <a:highlight>
                  <a:srgbClr val="FFFFFF"/>
                </a:highlight>
                <a:latin typeface="inter-bold"/>
              </a:rPr>
              <a:t>Java Swing tutorial</a:t>
            </a:r>
            <a:r>
              <a:rPr lang="en-IN" b="0" i="0" dirty="0">
                <a:solidFill>
                  <a:srgbClr val="333333"/>
                </a:solidFill>
                <a:effectLst/>
                <a:highlight>
                  <a:srgbClr val="FFFFFF"/>
                </a:highlight>
                <a:latin typeface="inter-regular"/>
              </a:rPr>
              <a:t> is a part of Java Foundation Classes (JFC) that is </a:t>
            </a:r>
            <a:r>
              <a:rPr lang="en-IN" b="0" i="1" dirty="0">
                <a:solidFill>
                  <a:srgbClr val="333333"/>
                </a:solidFill>
                <a:effectLst/>
                <a:highlight>
                  <a:srgbClr val="FFFFFF"/>
                </a:highlight>
                <a:latin typeface="inter-regular"/>
              </a:rPr>
              <a:t>used to create window-based applications</a:t>
            </a:r>
            <a:r>
              <a:rPr lang="en-IN" b="0" i="0" dirty="0">
                <a:solidFill>
                  <a:srgbClr val="333333"/>
                </a:solidFill>
                <a:effectLst/>
                <a:highlight>
                  <a:srgbClr val="FFFFFF"/>
                </a:highlight>
                <a:latin typeface="inter-regular"/>
              </a:rPr>
              <a:t>. It is built on the top of AWT (Abstract Windowing Toolkit) API and entirely written in java.</a:t>
            </a:r>
          </a:p>
          <a:p>
            <a:pPr algn="just"/>
            <a:r>
              <a:rPr lang="en-IN" b="0" i="0" dirty="0">
                <a:solidFill>
                  <a:srgbClr val="333333"/>
                </a:solidFill>
                <a:effectLst/>
                <a:highlight>
                  <a:srgbClr val="FFFFFF"/>
                </a:highlight>
                <a:latin typeface="inter-regular"/>
              </a:rPr>
              <a:t>Unlike AWT, Java Swing provides platform-independent and lightweight components.</a:t>
            </a:r>
          </a:p>
          <a:p>
            <a:pPr algn="just"/>
            <a:r>
              <a:rPr lang="en-IN" b="0" i="0" dirty="0">
                <a:solidFill>
                  <a:srgbClr val="333333"/>
                </a:solidFill>
                <a:effectLst/>
                <a:highlight>
                  <a:srgbClr val="FFFFFF"/>
                </a:highlight>
                <a:latin typeface="inter-regular"/>
              </a:rPr>
              <a:t>The </a:t>
            </a:r>
            <a:r>
              <a:rPr lang="en-IN" b="0" i="0" dirty="0" err="1">
                <a:solidFill>
                  <a:srgbClr val="333333"/>
                </a:solidFill>
                <a:effectLst/>
                <a:highlight>
                  <a:srgbClr val="FFFFFF"/>
                </a:highlight>
                <a:latin typeface="inter-regular"/>
              </a:rPr>
              <a:t>javax.swing</a:t>
            </a:r>
            <a:r>
              <a:rPr lang="en-IN" b="0" i="0" dirty="0">
                <a:solidFill>
                  <a:srgbClr val="333333"/>
                </a:solidFill>
                <a:effectLst/>
                <a:highlight>
                  <a:srgbClr val="FFFFFF"/>
                </a:highlight>
                <a:latin typeface="inter-regular"/>
              </a:rPr>
              <a:t> package provides classes for java swing API such as </a:t>
            </a:r>
            <a:r>
              <a:rPr lang="en-IN" b="0" i="0" dirty="0" err="1">
                <a:solidFill>
                  <a:srgbClr val="333333"/>
                </a:solidFill>
                <a:effectLst/>
                <a:highlight>
                  <a:srgbClr val="FFFFFF"/>
                </a:highlight>
                <a:latin typeface="inter-regular"/>
              </a:rPr>
              <a:t>JButton</a:t>
            </a:r>
            <a:r>
              <a:rPr lang="en-IN" b="0" i="0" dirty="0">
                <a:solidFill>
                  <a:srgbClr val="333333"/>
                </a:solidFill>
                <a:effectLst/>
                <a:highlight>
                  <a:srgbClr val="FFFFFF"/>
                </a:highlight>
                <a:latin typeface="inter-regular"/>
              </a:rPr>
              <a:t>, </a:t>
            </a:r>
            <a:r>
              <a:rPr lang="en-IN" b="0" i="0" dirty="0" err="1">
                <a:solidFill>
                  <a:srgbClr val="333333"/>
                </a:solidFill>
                <a:effectLst/>
                <a:highlight>
                  <a:srgbClr val="FFFFFF"/>
                </a:highlight>
                <a:latin typeface="inter-regular"/>
              </a:rPr>
              <a:t>JTextField</a:t>
            </a:r>
            <a:r>
              <a:rPr lang="en-IN" b="0" i="0" dirty="0">
                <a:solidFill>
                  <a:srgbClr val="333333"/>
                </a:solidFill>
                <a:effectLst/>
                <a:highlight>
                  <a:srgbClr val="FFFFFF"/>
                </a:highlight>
                <a:latin typeface="inter-regular"/>
              </a:rPr>
              <a:t>, </a:t>
            </a:r>
            <a:r>
              <a:rPr lang="en-IN" b="0" i="0" dirty="0" err="1">
                <a:solidFill>
                  <a:srgbClr val="333333"/>
                </a:solidFill>
                <a:effectLst/>
                <a:highlight>
                  <a:srgbClr val="FFFFFF"/>
                </a:highlight>
                <a:latin typeface="inter-regular"/>
              </a:rPr>
              <a:t>JTextArea</a:t>
            </a:r>
            <a:r>
              <a:rPr lang="en-IN" b="0" i="0" dirty="0">
                <a:solidFill>
                  <a:srgbClr val="333333"/>
                </a:solidFill>
                <a:effectLst/>
                <a:highlight>
                  <a:srgbClr val="FFFFFF"/>
                </a:highlight>
                <a:latin typeface="inter-regular"/>
              </a:rPr>
              <a:t>, </a:t>
            </a:r>
            <a:r>
              <a:rPr lang="en-IN" b="0" i="0" dirty="0" err="1">
                <a:solidFill>
                  <a:srgbClr val="333333"/>
                </a:solidFill>
                <a:effectLst/>
                <a:highlight>
                  <a:srgbClr val="FFFFFF"/>
                </a:highlight>
                <a:latin typeface="inter-regular"/>
              </a:rPr>
              <a:t>JRadioButton</a:t>
            </a:r>
            <a:r>
              <a:rPr lang="en-IN" b="0" i="0" dirty="0">
                <a:solidFill>
                  <a:srgbClr val="333333"/>
                </a:solidFill>
                <a:effectLst/>
                <a:highlight>
                  <a:srgbClr val="FFFFFF"/>
                </a:highlight>
                <a:latin typeface="inter-regular"/>
              </a:rPr>
              <a:t>, </a:t>
            </a:r>
            <a:r>
              <a:rPr lang="en-IN" b="0" i="0" dirty="0" err="1">
                <a:solidFill>
                  <a:srgbClr val="333333"/>
                </a:solidFill>
                <a:effectLst/>
                <a:highlight>
                  <a:srgbClr val="FFFFFF"/>
                </a:highlight>
                <a:latin typeface="inter-regular"/>
              </a:rPr>
              <a:t>JCheckbox</a:t>
            </a:r>
            <a:r>
              <a:rPr lang="en-IN" b="0" i="0" dirty="0">
                <a:solidFill>
                  <a:srgbClr val="333333"/>
                </a:solidFill>
                <a:effectLst/>
                <a:highlight>
                  <a:srgbClr val="FFFFFF"/>
                </a:highlight>
                <a:latin typeface="inter-regular"/>
              </a:rPr>
              <a:t>, </a:t>
            </a:r>
            <a:r>
              <a:rPr lang="en-IN" b="0" i="0" dirty="0" err="1">
                <a:solidFill>
                  <a:srgbClr val="333333"/>
                </a:solidFill>
                <a:effectLst/>
                <a:highlight>
                  <a:srgbClr val="FFFFFF"/>
                </a:highlight>
                <a:latin typeface="inter-regular"/>
              </a:rPr>
              <a:t>JMenu</a:t>
            </a:r>
            <a:r>
              <a:rPr lang="en-IN" b="0" i="0" dirty="0">
                <a:solidFill>
                  <a:srgbClr val="333333"/>
                </a:solidFill>
                <a:effectLst/>
                <a:highlight>
                  <a:srgbClr val="FFFFFF"/>
                </a:highlight>
                <a:latin typeface="inter-regular"/>
              </a:rPr>
              <a:t>, </a:t>
            </a:r>
            <a:r>
              <a:rPr lang="en-IN" b="0" i="0" dirty="0" err="1">
                <a:solidFill>
                  <a:srgbClr val="333333"/>
                </a:solidFill>
                <a:effectLst/>
                <a:highlight>
                  <a:srgbClr val="FFFFFF"/>
                </a:highlight>
                <a:latin typeface="inter-regular"/>
              </a:rPr>
              <a:t>JColorChooser</a:t>
            </a:r>
            <a:r>
              <a:rPr lang="en-IN" b="0" i="0" dirty="0">
                <a:solidFill>
                  <a:srgbClr val="333333"/>
                </a:solidFill>
                <a:effectLst/>
                <a:highlight>
                  <a:srgbClr val="FFFFFF"/>
                </a:highlight>
                <a:latin typeface="inter-regular"/>
              </a:rPr>
              <a:t> etc.</a:t>
            </a:r>
          </a:p>
          <a:p>
            <a:pPr algn="just"/>
            <a:r>
              <a:rPr lang="en-US" b="0" i="0" dirty="0">
                <a:solidFill>
                  <a:srgbClr val="610B38"/>
                </a:solidFill>
                <a:effectLst/>
                <a:highlight>
                  <a:srgbClr val="FFFFFF"/>
                </a:highlight>
                <a:latin typeface="erdana"/>
              </a:rPr>
              <a:t>Difference between AWT and Swing</a:t>
            </a:r>
          </a:p>
          <a:p>
            <a:pPr algn="just"/>
            <a:r>
              <a:rPr lang="en-US" b="0" i="0" dirty="0">
                <a:solidFill>
                  <a:srgbClr val="333333"/>
                </a:solidFill>
                <a:effectLst/>
                <a:highlight>
                  <a:srgbClr val="FFFFFF"/>
                </a:highlight>
                <a:latin typeface="inter-regular"/>
              </a:rPr>
              <a:t>There are many differences between java </a:t>
            </a:r>
            <a:r>
              <a:rPr lang="en-US" b="0" i="0" dirty="0" err="1">
                <a:solidFill>
                  <a:srgbClr val="333333"/>
                </a:solidFill>
                <a:effectLst/>
                <a:highlight>
                  <a:srgbClr val="FFFFFF"/>
                </a:highlight>
                <a:latin typeface="inter-regular"/>
              </a:rPr>
              <a:t>awt</a:t>
            </a:r>
            <a:r>
              <a:rPr lang="en-US" b="0" i="0" dirty="0">
                <a:solidFill>
                  <a:srgbClr val="333333"/>
                </a:solidFill>
                <a:effectLst/>
                <a:highlight>
                  <a:srgbClr val="FFFFFF"/>
                </a:highlight>
                <a:latin typeface="inter-regular"/>
              </a:rPr>
              <a:t> and swing that are given below.</a:t>
            </a:r>
          </a:p>
          <a:p>
            <a:pPr algn="just"/>
            <a:endParaRPr lang="en-IN" b="1" dirty="0">
              <a:solidFill>
                <a:srgbClr val="333333"/>
              </a:solidFill>
              <a:highlight>
                <a:srgbClr val="FFFFFF"/>
              </a:highlight>
              <a:latin typeface="inter-regular"/>
            </a:endParaRPr>
          </a:p>
          <a:p>
            <a:pPr algn="just"/>
            <a:endParaRPr lang="en-IN" b="0" i="0" dirty="0">
              <a:solidFill>
                <a:srgbClr val="333333"/>
              </a:solidFill>
              <a:effectLst/>
              <a:highlight>
                <a:srgbClr val="FFFFFF"/>
              </a:highlight>
              <a:latin typeface="inter-regular"/>
            </a:endParaRPr>
          </a:p>
          <a:p>
            <a:pPr algn="just"/>
            <a:endParaRPr lang="en-IN" b="0" i="0" dirty="0">
              <a:solidFill>
                <a:srgbClr val="333333"/>
              </a:solidFill>
              <a:effectLst/>
              <a:highlight>
                <a:srgbClr val="FFFFFF"/>
              </a:highlight>
              <a:latin typeface="inter-regular"/>
            </a:endParaRPr>
          </a:p>
          <a:p>
            <a:endParaRPr lang="en-IN" dirty="0"/>
          </a:p>
        </p:txBody>
      </p:sp>
      <p:graphicFrame>
        <p:nvGraphicFramePr>
          <p:cNvPr id="5" name="Table 4">
            <a:extLst>
              <a:ext uri="{FF2B5EF4-FFF2-40B4-BE49-F238E27FC236}">
                <a16:creationId xmlns:a16="http://schemas.microsoft.com/office/drawing/2014/main" id="{AC01FA80-8770-699B-C442-0568E1EE2B90}"/>
              </a:ext>
            </a:extLst>
          </p:cNvPr>
          <p:cNvGraphicFramePr>
            <a:graphicFrameLocks noGrp="1"/>
          </p:cNvGraphicFramePr>
          <p:nvPr>
            <p:extLst>
              <p:ext uri="{D42A27DB-BD31-4B8C-83A1-F6EECF244321}">
                <p14:modId xmlns:p14="http://schemas.microsoft.com/office/powerpoint/2010/main" val="887849507"/>
              </p:ext>
            </p:extLst>
          </p:nvPr>
        </p:nvGraphicFramePr>
        <p:xfrm>
          <a:off x="130629" y="2407268"/>
          <a:ext cx="9616272" cy="4479903"/>
        </p:xfrm>
        <a:graphic>
          <a:graphicData uri="http://schemas.openxmlformats.org/drawingml/2006/table">
            <a:tbl>
              <a:tblPr/>
              <a:tblGrid>
                <a:gridCol w="1446962">
                  <a:extLst>
                    <a:ext uri="{9D8B030D-6E8A-4147-A177-3AD203B41FA5}">
                      <a16:colId xmlns:a16="http://schemas.microsoft.com/office/drawing/2014/main" val="3755176038"/>
                    </a:ext>
                  </a:extLst>
                </a:gridCol>
                <a:gridCol w="4963886">
                  <a:extLst>
                    <a:ext uri="{9D8B030D-6E8A-4147-A177-3AD203B41FA5}">
                      <a16:colId xmlns:a16="http://schemas.microsoft.com/office/drawing/2014/main" val="2763874467"/>
                    </a:ext>
                  </a:extLst>
                </a:gridCol>
                <a:gridCol w="3205424">
                  <a:extLst>
                    <a:ext uri="{9D8B030D-6E8A-4147-A177-3AD203B41FA5}">
                      <a16:colId xmlns:a16="http://schemas.microsoft.com/office/drawing/2014/main" val="2479702398"/>
                    </a:ext>
                  </a:extLst>
                </a:gridCol>
              </a:tblGrid>
              <a:tr h="259800">
                <a:tc>
                  <a:txBody>
                    <a:bodyPr/>
                    <a:lstStyle/>
                    <a:p>
                      <a:pPr algn="l" fontAlgn="t"/>
                      <a:r>
                        <a:rPr lang="en-IN" sz="900">
                          <a:solidFill>
                            <a:srgbClr val="000000"/>
                          </a:solidFill>
                          <a:effectLst/>
                          <a:highlight>
                            <a:srgbClr val="C7CCBE"/>
                          </a:highlight>
                          <a:latin typeface="times new roman" panose="02020603050405020304" pitchFamily="18" charset="0"/>
                        </a:rPr>
                        <a:t>No.</a:t>
                      </a:r>
                    </a:p>
                  </a:txBody>
                  <a:tcPr marL="44786" marR="44786" marT="44786" marB="44786">
                    <a:lnL w="7620" cap="flat" cmpd="sng" algn="ctr">
                      <a:solidFill>
                        <a:srgbClr val="30575C"/>
                      </a:solidFill>
                      <a:prstDash val="solid"/>
                      <a:round/>
                      <a:headEnd type="none" w="med" len="med"/>
                      <a:tailEnd type="none" w="med" len="med"/>
                    </a:lnL>
                    <a:lnR w="7620" cap="flat" cmpd="sng" algn="ctr">
                      <a:solidFill>
                        <a:srgbClr val="30575C"/>
                      </a:solidFill>
                      <a:prstDash val="solid"/>
                      <a:round/>
                      <a:headEnd type="none" w="med" len="med"/>
                      <a:tailEnd type="none" w="med" len="med"/>
                    </a:lnR>
                    <a:lnT w="7620" cap="flat" cmpd="sng" algn="ctr">
                      <a:solidFill>
                        <a:srgbClr val="30575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900">
                          <a:solidFill>
                            <a:srgbClr val="000000"/>
                          </a:solidFill>
                          <a:effectLst/>
                          <a:highlight>
                            <a:srgbClr val="C7CCBE"/>
                          </a:highlight>
                          <a:latin typeface="times new roman" panose="02020603050405020304" pitchFamily="18" charset="0"/>
                        </a:rPr>
                        <a:t>Java AWT</a:t>
                      </a:r>
                    </a:p>
                  </a:txBody>
                  <a:tcPr marL="44786" marR="44786" marT="44786" marB="44786">
                    <a:lnL w="7620" cap="flat" cmpd="sng" algn="ctr">
                      <a:solidFill>
                        <a:srgbClr val="30575C"/>
                      </a:solidFill>
                      <a:prstDash val="solid"/>
                      <a:round/>
                      <a:headEnd type="none" w="med" len="med"/>
                      <a:tailEnd type="none" w="med" len="med"/>
                    </a:lnL>
                    <a:lnR w="7620" cap="flat" cmpd="sng" algn="ctr">
                      <a:solidFill>
                        <a:srgbClr val="30575C"/>
                      </a:solidFill>
                      <a:prstDash val="solid"/>
                      <a:round/>
                      <a:headEnd type="none" w="med" len="med"/>
                      <a:tailEnd type="none" w="med" len="med"/>
                    </a:lnR>
                    <a:lnT w="7620" cap="flat" cmpd="sng" algn="ctr">
                      <a:solidFill>
                        <a:srgbClr val="30575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900">
                          <a:solidFill>
                            <a:srgbClr val="000000"/>
                          </a:solidFill>
                          <a:effectLst/>
                          <a:highlight>
                            <a:srgbClr val="C7CCBE"/>
                          </a:highlight>
                          <a:latin typeface="times new roman" panose="02020603050405020304" pitchFamily="18" charset="0"/>
                        </a:rPr>
                        <a:t>Java Swing</a:t>
                      </a:r>
                    </a:p>
                  </a:txBody>
                  <a:tcPr marL="44786" marR="44786" marT="44786" marB="44786">
                    <a:lnL w="7620" cap="flat" cmpd="sng" algn="ctr">
                      <a:solidFill>
                        <a:srgbClr val="30575C"/>
                      </a:solidFill>
                      <a:prstDash val="solid"/>
                      <a:round/>
                      <a:headEnd type="none" w="med" len="med"/>
                      <a:tailEnd type="none" w="med" len="med"/>
                    </a:lnL>
                    <a:lnR w="7620" cap="flat" cmpd="sng" algn="ctr">
                      <a:solidFill>
                        <a:srgbClr val="30575C"/>
                      </a:solidFill>
                      <a:prstDash val="solid"/>
                      <a:round/>
                      <a:headEnd type="none" w="med" len="med"/>
                      <a:tailEnd type="none" w="med" len="med"/>
                    </a:lnR>
                    <a:lnT w="7620" cap="flat" cmpd="sng" algn="ctr">
                      <a:solidFill>
                        <a:srgbClr val="30575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181375127"/>
                  </a:ext>
                </a:extLst>
              </a:tr>
              <a:tr h="684234">
                <a:tc>
                  <a:txBody>
                    <a:bodyPr/>
                    <a:lstStyle/>
                    <a:p>
                      <a:pPr algn="just" fontAlgn="t"/>
                      <a:r>
                        <a:rPr lang="en-IN" sz="900">
                          <a:solidFill>
                            <a:srgbClr val="333333"/>
                          </a:solidFill>
                          <a:effectLst/>
                          <a:latin typeface="inter-regular"/>
                        </a:rPr>
                        <a:t>1)</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AWT components are </a:t>
                      </a:r>
                      <a:r>
                        <a:rPr lang="en-IN" sz="1600" b="1">
                          <a:solidFill>
                            <a:srgbClr val="333333"/>
                          </a:solidFill>
                          <a:effectLst/>
                          <a:latin typeface="inter-bold"/>
                        </a:rPr>
                        <a:t>platform-dependent</a:t>
                      </a:r>
                      <a:r>
                        <a:rPr lang="en-IN" sz="1600">
                          <a:solidFill>
                            <a:srgbClr val="333333"/>
                          </a:solidFill>
                          <a:effectLst/>
                          <a:latin typeface="inter-regular"/>
                        </a:rPr>
                        <a:t>.</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Java swing components are </a:t>
                      </a:r>
                      <a:r>
                        <a:rPr lang="en-US" sz="1600" b="1">
                          <a:solidFill>
                            <a:srgbClr val="333333"/>
                          </a:solidFill>
                          <a:effectLst/>
                          <a:latin typeface="inter-bold"/>
                        </a:rPr>
                        <a:t>platform-independent</a:t>
                      </a:r>
                      <a:r>
                        <a:rPr lang="en-US" sz="1600">
                          <a:solidFill>
                            <a:srgbClr val="333333"/>
                          </a:solidFill>
                          <a:effectLst/>
                          <a:latin typeface="inter-regular"/>
                        </a:rPr>
                        <a:t>.</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97802505"/>
                  </a:ext>
                </a:extLst>
              </a:tr>
              <a:tr h="376328">
                <a:tc>
                  <a:txBody>
                    <a:bodyPr/>
                    <a:lstStyle/>
                    <a:p>
                      <a:pPr algn="just" fontAlgn="t"/>
                      <a:r>
                        <a:rPr lang="en-IN" sz="900">
                          <a:solidFill>
                            <a:srgbClr val="333333"/>
                          </a:solidFill>
                          <a:effectLst/>
                          <a:latin typeface="inter-regular"/>
                        </a:rPr>
                        <a:t>2)</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AWT components are </a:t>
                      </a:r>
                      <a:r>
                        <a:rPr lang="en-IN" sz="1600" b="1">
                          <a:solidFill>
                            <a:srgbClr val="333333"/>
                          </a:solidFill>
                          <a:effectLst/>
                          <a:latin typeface="inter-bold"/>
                        </a:rPr>
                        <a:t>heavyweight</a:t>
                      </a:r>
                      <a:r>
                        <a:rPr lang="en-IN" sz="1600">
                          <a:solidFill>
                            <a:srgbClr val="333333"/>
                          </a:solidFill>
                          <a:effectLst/>
                          <a:latin typeface="inter-regular"/>
                        </a:rPr>
                        <a:t>.</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Swing components are </a:t>
                      </a:r>
                      <a:r>
                        <a:rPr lang="en-IN" sz="1600" b="1">
                          <a:solidFill>
                            <a:srgbClr val="333333"/>
                          </a:solidFill>
                          <a:effectLst/>
                          <a:latin typeface="inter-bold"/>
                        </a:rPr>
                        <a:t>lightweight</a:t>
                      </a:r>
                      <a:r>
                        <a:rPr lang="en-IN" sz="1600">
                          <a:solidFill>
                            <a:srgbClr val="333333"/>
                          </a:solidFill>
                          <a:effectLst/>
                          <a:latin typeface="inter-regular"/>
                        </a:rPr>
                        <a:t>.</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06129980"/>
                  </a:ext>
                </a:extLst>
              </a:tr>
              <a:tr h="530282">
                <a:tc>
                  <a:txBody>
                    <a:bodyPr/>
                    <a:lstStyle/>
                    <a:p>
                      <a:pPr algn="just" fontAlgn="t"/>
                      <a:r>
                        <a:rPr lang="en-IN" sz="900">
                          <a:solidFill>
                            <a:srgbClr val="333333"/>
                          </a:solidFill>
                          <a:effectLst/>
                          <a:latin typeface="inter-regular"/>
                        </a:rPr>
                        <a:t>3)</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AWT </a:t>
                      </a:r>
                      <a:r>
                        <a:rPr lang="en-US" sz="1600" b="1" dirty="0">
                          <a:solidFill>
                            <a:srgbClr val="333333"/>
                          </a:solidFill>
                          <a:effectLst/>
                          <a:latin typeface="inter-bold"/>
                        </a:rPr>
                        <a:t>doesn't support pluggable look and feel</a:t>
                      </a:r>
                      <a:r>
                        <a:rPr lang="en-US" sz="1600" dirty="0">
                          <a:solidFill>
                            <a:srgbClr val="333333"/>
                          </a:solidFill>
                          <a:effectLst/>
                          <a:latin typeface="inter-regular"/>
                        </a:rPr>
                        <a:t>.</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Swing </a:t>
                      </a:r>
                      <a:r>
                        <a:rPr lang="en-US" sz="1600" b="1">
                          <a:solidFill>
                            <a:srgbClr val="333333"/>
                          </a:solidFill>
                          <a:effectLst/>
                          <a:latin typeface="inter-bold"/>
                        </a:rPr>
                        <a:t>supports pluggable look and feel</a:t>
                      </a:r>
                      <a:r>
                        <a:rPr lang="en-US" sz="1600">
                          <a:solidFill>
                            <a:srgbClr val="333333"/>
                          </a:solidFill>
                          <a:effectLst/>
                          <a:latin typeface="inter-regular"/>
                        </a:rPr>
                        <a:t>.</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04039725"/>
                  </a:ext>
                </a:extLst>
              </a:tr>
              <a:tr h="1158150">
                <a:tc>
                  <a:txBody>
                    <a:bodyPr/>
                    <a:lstStyle/>
                    <a:p>
                      <a:pPr algn="just" fontAlgn="t"/>
                      <a:r>
                        <a:rPr lang="en-IN" sz="900" dirty="0">
                          <a:solidFill>
                            <a:srgbClr val="333333"/>
                          </a:solidFill>
                          <a:effectLst/>
                          <a:latin typeface="inter-regular"/>
                        </a:rPr>
                        <a:t>4)</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AWT provides </a:t>
                      </a:r>
                      <a:r>
                        <a:rPr lang="en-US" sz="1600" b="1">
                          <a:solidFill>
                            <a:srgbClr val="333333"/>
                          </a:solidFill>
                          <a:effectLst/>
                          <a:latin typeface="inter-bold"/>
                        </a:rPr>
                        <a:t>less components</a:t>
                      </a:r>
                      <a:r>
                        <a:rPr lang="en-US" sz="1600">
                          <a:solidFill>
                            <a:srgbClr val="333333"/>
                          </a:solidFill>
                          <a:effectLst/>
                          <a:latin typeface="inter-regular"/>
                        </a:rPr>
                        <a:t> than Swing.</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Swing provides </a:t>
                      </a:r>
                      <a:r>
                        <a:rPr lang="en-US" sz="1600" b="1">
                          <a:solidFill>
                            <a:srgbClr val="333333"/>
                          </a:solidFill>
                          <a:effectLst/>
                          <a:latin typeface="inter-bold"/>
                        </a:rPr>
                        <a:t>more powerful components</a:t>
                      </a:r>
                      <a:r>
                        <a:rPr lang="en-US" sz="1600">
                          <a:solidFill>
                            <a:srgbClr val="333333"/>
                          </a:solidFill>
                          <a:effectLst/>
                          <a:latin typeface="inter-regular"/>
                        </a:rPr>
                        <a:t> such as tables, lists, scrollpanes, colorchooser, tabbedpane etc.</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0373964"/>
                  </a:ext>
                </a:extLst>
              </a:tr>
              <a:tr h="1453997">
                <a:tc>
                  <a:txBody>
                    <a:bodyPr/>
                    <a:lstStyle/>
                    <a:p>
                      <a:pPr algn="just" fontAlgn="t"/>
                      <a:r>
                        <a:rPr lang="en-IN" sz="900">
                          <a:solidFill>
                            <a:srgbClr val="333333"/>
                          </a:solidFill>
                          <a:effectLst/>
                          <a:latin typeface="inter-regular"/>
                        </a:rPr>
                        <a:t>5)</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AWT </a:t>
                      </a:r>
                      <a:r>
                        <a:rPr lang="en-US" sz="1600" b="1">
                          <a:solidFill>
                            <a:srgbClr val="333333"/>
                          </a:solidFill>
                          <a:effectLst/>
                          <a:latin typeface="inter-bold"/>
                        </a:rPr>
                        <a:t>doesn't follows MVC</a:t>
                      </a:r>
                      <a:r>
                        <a:rPr lang="en-US" sz="1600">
                          <a:solidFill>
                            <a:srgbClr val="333333"/>
                          </a:solidFill>
                          <a:effectLst/>
                          <a:latin typeface="inter-regular"/>
                        </a:rPr>
                        <a:t>(Model View Controller) where model represents data, view represents presentation and controller acts as an interface between model and view.</a:t>
                      </a: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Swing </a:t>
                      </a:r>
                      <a:r>
                        <a:rPr lang="en-IN" sz="1600" b="1" i="0" kern="1200" dirty="0">
                          <a:solidFill>
                            <a:schemeClr val="tx1"/>
                          </a:solidFill>
                          <a:effectLst/>
                          <a:latin typeface="+mn-lt"/>
                          <a:ea typeface="+mn-ea"/>
                          <a:cs typeface="+mn-cs"/>
                        </a:rPr>
                        <a:t>follows MVC</a:t>
                      </a:r>
                      <a:r>
                        <a:rPr lang="en-IN" sz="1600" b="0" i="0" kern="1200" dirty="0">
                          <a:solidFill>
                            <a:schemeClr val="tx1"/>
                          </a:solidFill>
                          <a:effectLst/>
                          <a:latin typeface="+mn-lt"/>
                          <a:ea typeface="+mn-ea"/>
                          <a:cs typeface="+mn-cs"/>
                        </a:rPr>
                        <a:t>.</a:t>
                      </a:r>
                      <a:endParaRPr lang="en-IN" sz="1600" dirty="0">
                        <a:solidFill>
                          <a:srgbClr val="333333"/>
                        </a:solidFill>
                        <a:effectLst/>
                        <a:latin typeface="inter-regular"/>
                      </a:endParaRPr>
                    </a:p>
                  </a:txBody>
                  <a:tcPr marL="29857" marR="29857" marT="29857" marB="2985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85518479"/>
                  </a:ext>
                </a:extLst>
              </a:tr>
            </a:tbl>
          </a:graphicData>
        </a:graphic>
      </p:graphicFrame>
    </p:spTree>
    <p:extLst>
      <p:ext uri="{BB962C8B-B14F-4D97-AF65-F5344CB8AC3E}">
        <p14:creationId xmlns:p14="http://schemas.microsoft.com/office/powerpoint/2010/main" val="102769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0039AE-1204-C060-294F-38459908182E}"/>
              </a:ext>
            </a:extLst>
          </p:cNvPr>
          <p:cNvSpPr txBox="1"/>
          <p:nvPr/>
        </p:nvSpPr>
        <p:spPr>
          <a:xfrm>
            <a:off x="0" y="0"/>
            <a:ext cx="10294374" cy="646331"/>
          </a:xfrm>
          <a:prstGeom prst="rect">
            <a:avLst/>
          </a:prstGeom>
          <a:noFill/>
        </p:spPr>
        <p:txBody>
          <a:bodyPr wrap="square" rtlCol="0">
            <a:spAutoFit/>
          </a:bodyPr>
          <a:lstStyle/>
          <a:p>
            <a:pPr algn="just"/>
            <a:r>
              <a:rPr lang="en-US" b="0" i="0">
                <a:solidFill>
                  <a:srgbClr val="610B38"/>
                </a:solidFill>
                <a:effectLst/>
                <a:highlight>
                  <a:srgbClr val="FFFFFF"/>
                </a:highlight>
                <a:latin typeface="erdana"/>
              </a:rPr>
              <a:t>Hierarchy of Java Swing classes</a:t>
            </a:r>
          </a:p>
          <a:p>
            <a:pPr algn="just"/>
            <a:r>
              <a:rPr lang="en-US" b="0" i="0">
                <a:solidFill>
                  <a:srgbClr val="333333"/>
                </a:solidFill>
                <a:effectLst/>
                <a:highlight>
                  <a:srgbClr val="FFFFFF"/>
                </a:highlight>
                <a:latin typeface="inter-regular"/>
              </a:rPr>
              <a:t>The hierarchy of java swing API is given below.</a:t>
            </a:r>
          </a:p>
        </p:txBody>
      </p:sp>
      <p:pic>
        <p:nvPicPr>
          <p:cNvPr id="4098" name="Picture 2" descr="hierarchy of javax swing">
            <a:extLst>
              <a:ext uri="{FF2B5EF4-FFF2-40B4-BE49-F238E27FC236}">
                <a16:creationId xmlns:a16="http://schemas.microsoft.com/office/drawing/2014/main" id="{55197EE9-14B8-4F53-CA86-9A5B42EA1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56" y="1388653"/>
            <a:ext cx="8170606" cy="534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4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8DD4679-6C6F-CEF8-1AA8-CB1793529983}"/>
              </a:ext>
            </a:extLst>
          </p:cNvPr>
          <p:cNvSpPr txBox="1"/>
          <p:nvPr/>
        </p:nvSpPr>
        <p:spPr>
          <a:xfrm>
            <a:off x="88490" y="0"/>
            <a:ext cx="9062884" cy="646331"/>
          </a:xfrm>
          <a:prstGeom prst="rect">
            <a:avLst/>
          </a:prstGeom>
          <a:noFill/>
        </p:spPr>
        <p:txBody>
          <a:bodyPr wrap="square">
            <a:spAutoFit/>
          </a:bodyPr>
          <a:lstStyle/>
          <a:p>
            <a:r>
              <a:rPr lang="en-US" sz="1800" dirty="0">
                <a:solidFill>
                  <a:schemeClr val="accent2"/>
                </a:solidFill>
              </a:rPr>
              <a:t>Brief description of each class and function of  project(hotel management system):</a:t>
            </a:r>
          </a:p>
          <a:p>
            <a:r>
              <a:rPr lang="en-US" sz="1800" dirty="0">
                <a:solidFill>
                  <a:schemeClr val="accent2"/>
                </a:solidFill>
              </a:rPr>
              <a:t>1. Splash page </a:t>
            </a:r>
            <a:endParaRPr lang="en-IN" sz="1800" dirty="0">
              <a:solidFill>
                <a:schemeClr val="accent2"/>
              </a:solidFill>
            </a:endParaRPr>
          </a:p>
        </p:txBody>
      </p:sp>
      <p:pic>
        <p:nvPicPr>
          <p:cNvPr id="9" name="Picture 8">
            <a:extLst>
              <a:ext uri="{FF2B5EF4-FFF2-40B4-BE49-F238E27FC236}">
                <a16:creationId xmlns:a16="http://schemas.microsoft.com/office/drawing/2014/main" id="{84AC2C9D-F944-34CF-943E-22AD01CF9A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0878" y="1037285"/>
            <a:ext cx="8377084" cy="3190585"/>
          </a:xfrm>
          <a:prstGeom prst="rect">
            <a:avLst/>
          </a:prstGeom>
          <a:noFill/>
          <a:ln>
            <a:noFill/>
          </a:ln>
        </p:spPr>
      </p:pic>
      <p:sp>
        <p:nvSpPr>
          <p:cNvPr id="11" name="Rectangle 2">
            <a:extLst>
              <a:ext uri="{FF2B5EF4-FFF2-40B4-BE49-F238E27FC236}">
                <a16:creationId xmlns:a16="http://schemas.microsoft.com/office/drawing/2014/main" id="{FABABA41-5034-E5C1-FA62-7441FC7B33F1}"/>
              </a:ext>
            </a:extLst>
          </p:cNvPr>
          <p:cNvSpPr>
            <a:spLocks noChangeArrowheads="1"/>
          </p:cNvSpPr>
          <p:nvPr/>
        </p:nvSpPr>
        <p:spPr bwMode="auto">
          <a:xfrm rot="10800000" flipV="1">
            <a:off x="1632155" y="533729"/>
            <a:ext cx="105598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0" i="0" u="none" strike="noStrike" cap="none" normalizeH="0" baseline="0" dirty="0">
                <a:ln>
                  <a:noFill/>
                </a:ln>
                <a:solidFill>
                  <a:schemeClr val="tx1"/>
                </a:solidFill>
                <a:effectLst/>
                <a:latin typeface="Arial Unicode MS"/>
              </a:rPr>
              <a:t>splash</a:t>
            </a:r>
            <a:r>
              <a:rPr kumimoji="0" lang="en-US" altLang="en-US" sz="1400" b="0" i="0" u="none" strike="noStrike" cap="none" normalizeH="0" baseline="0" dirty="0">
                <a:ln>
                  <a:noFill/>
                </a:ln>
                <a:solidFill>
                  <a:schemeClr val="tx1"/>
                </a:solidFill>
                <a:effectLst/>
              </a:rPr>
              <a:t> class is designed to create a splash screen for an 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displaying an image for a few seconds before launching a new login window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E4E2DA21-1D83-C88E-D7BB-103DB996BDD5}"/>
              </a:ext>
            </a:extLst>
          </p:cNvPr>
          <p:cNvSpPr>
            <a:spLocks noChangeArrowheads="1"/>
          </p:cNvSpPr>
          <p:nvPr/>
        </p:nvSpPr>
        <p:spPr bwMode="auto">
          <a:xfrm rot="10800000" flipV="1">
            <a:off x="422786" y="4825436"/>
            <a:ext cx="121920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Loading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Unicode MS"/>
              </a:rPr>
              <a:t>ImageIcon</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err="1">
                <a:ln>
                  <a:noFill/>
                </a:ln>
                <a:solidFill>
                  <a:schemeClr val="tx1"/>
                </a:solidFill>
                <a:effectLst/>
                <a:latin typeface="Arial Unicode MS"/>
              </a:rPr>
              <a:t>ClassLoader.getSystemResource</a:t>
            </a:r>
            <a:r>
              <a:rPr kumimoji="0" lang="en-US" altLang="en-US" sz="1400" b="0" i="0" u="none" strike="noStrike" cap="none" normalizeH="0" baseline="0" dirty="0">
                <a:ln>
                  <a:noFill/>
                </a:ln>
                <a:solidFill>
                  <a:schemeClr val="tx1"/>
                </a:solidFill>
                <a:effectLst/>
              </a:rPr>
              <a:t> are used to load the splash image.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Display</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Unicode MS"/>
              </a:rPr>
              <a:t>JLabel</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a:ln>
                  <a:noFill/>
                </a:ln>
                <a:solidFill>
                  <a:schemeClr val="tx1"/>
                </a:solidFill>
                <a:effectLst/>
                <a:latin typeface="Arial Unicode MS"/>
              </a:rPr>
              <a:t>add</a:t>
            </a:r>
            <a:r>
              <a:rPr kumimoji="0" lang="en-US" altLang="en-US" sz="1400" b="0" i="0" u="none" strike="noStrike" cap="none" normalizeH="0" baseline="0" dirty="0">
                <a:ln>
                  <a:noFill/>
                </a:ln>
                <a:solidFill>
                  <a:schemeClr val="tx1"/>
                </a:solidFill>
                <a:effectLst/>
              </a:rPr>
              <a:t> method are used to display the image on the </a:t>
            </a:r>
            <a:r>
              <a:rPr kumimoji="0" lang="en-US" altLang="en-US" sz="1400" b="0" i="0" u="none" strike="noStrike" cap="none" normalizeH="0" baseline="0" dirty="0" err="1">
                <a:ln>
                  <a:noFill/>
                </a:ln>
                <a:solidFill>
                  <a:schemeClr val="tx1"/>
                </a:solidFill>
                <a:effectLst/>
              </a:rPr>
              <a:t>JFrame</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Timing</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Unicode MS"/>
              </a:rPr>
              <a:t>Thread.sleep</a:t>
            </a:r>
            <a:r>
              <a:rPr kumimoji="0" lang="en-US" altLang="en-US" sz="1400" b="0" i="0" u="none" strike="noStrike" cap="none" normalizeH="0" baseline="0" dirty="0">
                <a:ln>
                  <a:noFill/>
                </a:ln>
                <a:solidFill>
                  <a:schemeClr val="tx1"/>
                </a:solidFill>
                <a:effectLst/>
              </a:rPr>
              <a:t> is used to control the display duration of the splash screen.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Transition</a:t>
            </a:r>
            <a:r>
              <a:rPr kumimoji="0" lang="en-US" altLang="en-US" sz="1400" b="0" i="0" u="none" strike="noStrike" cap="none" normalizeH="0" baseline="0" dirty="0">
                <a:ln>
                  <a:noFill/>
                </a:ln>
                <a:solidFill>
                  <a:schemeClr val="tx1"/>
                </a:solidFill>
                <a:effectLst/>
                <a:latin typeface="Arial" panose="020B0604020202020204" pitchFamily="34" charset="0"/>
              </a:rPr>
              <a:t>: Instantiating the </a:t>
            </a:r>
            <a:r>
              <a:rPr kumimoji="0" lang="en-US" altLang="en-US" sz="1400" b="0" i="0" u="none" strike="noStrike" cap="none" normalizeH="0" baseline="0" dirty="0">
                <a:ln>
                  <a:noFill/>
                </a:ln>
                <a:solidFill>
                  <a:schemeClr val="tx1"/>
                </a:solidFill>
                <a:effectLst/>
                <a:latin typeface="Arial Unicode MS"/>
              </a:rPr>
              <a:t>login</a:t>
            </a:r>
            <a:r>
              <a:rPr kumimoji="0" lang="en-US" altLang="en-US" sz="1400" b="0" i="0" u="none" strike="noStrike" cap="none" normalizeH="0" baseline="0" dirty="0">
                <a:ln>
                  <a:noFill/>
                </a:ln>
                <a:solidFill>
                  <a:schemeClr val="tx1"/>
                </a:solidFill>
                <a:effectLst/>
              </a:rPr>
              <a:t> class transitions from the splash screen to the login screen.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 try-catch block handles any potential exceptions during the thread sleep. </a:t>
            </a:r>
          </a:p>
        </p:txBody>
      </p:sp>
      <p:sp>
        <p:nvSpPr>
          <p:cNvPr id="14" name="TextBox 13">
            <a:extLst>
              <a:ext uri="{FF2B5EF4-FFF2-40B4-BE49-F238E27FC236}">
                <a16:creationId xmlns:a16="http://schemas.microsoft.com/office/drawing/2014/main" id="{BB38FF74-6DD3-2533-499D-0F00E5971FBE}"/>
              </a:ext>
            </a:extLst>
          </p:cNvPr>
          <p:cNvSpPr txBox="1"/>
          <p:nvPr/>
        </p:nvSpPr>
        <p:spPr>
          <a:xfrm>
            <a:off x="539544" y="4546761"/>
            <a:ext cx="4080388" cy="369332"/>
          </a:xfrm>
          <a:prstGeom prst="rect">
            <a:avLst/>
          </a:prstGeom>
          <a:noFill/>
        </p:spPr>
        <p:txBody>
          <a:bodyPr wrap="square" rtlCol="0">
            <a:spAutoFit/>
          </a:bodyPr>
          <a:lstStyle/>
          <a:p>
            <a:r>
              <a:rPr lang="en-US" dirty="0">
                <a:solidFill>
                  <a:schemeClr val="accent2"/>
                </a:solidFill>
              </a:rPr>
              <a:t>Key methods in class :</a:t>
            </a:r>
            <a:endParaRPr lang="en-IN" dirty="0">
              <a:solidFill>
                <a:schemeClr val="accent2"/>
              </a:solidFill>
            </a:endParaRPr>
          </a:p>
        </p:txBody>
      </p:sp>
    </p:spTree>
    <p:extLst>
      <p:ext uri="{BB962C8B-B14F-4D97-AF65-F5344CB8AC3E}">
        <p14:creationId xmlns:p14="http://schemas.microsoft.com/office/powerpoint/2010/main" val="80644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E95EF-A90B-D54A-FCFE-EE67FE6F8301}"/>
              </a:ext>
            </a:extLst>
          </p:cNvPr>
          <p:cNvSpPr txBox="1"/>
          <p:nvPr/>
        </p:nvSpPr>
        <p:spPr>
          <a:xfrm>
            <a:off x="0" y="0"/>
            <a:ext cx="9665110" cy="646331"/>
          </a:xfrm>
          <a:prstGeom prst="rect">
            <a:avLst/>
          </a:prstGeom>
          <a:noFill/>
        </p:spPr>
        <p:txBody>
          <a:bodyPr wrap="square" rtlCol="0">
            <a:spAutoFit/>
          </a:bodyPr>
          <a:lstStyle/>
          <a:p>
            <a:r>
              <a:rPr lang="en-US" dirty="0">
                <a:solidFill>
                  <a:schemeClr val="accent2"/>
                </a:solidFill>
              </a:rPr>
              <a:t>2.Login page: </a:t>
            </a:r>
            <a:r>
              <a:rPr lang="en-US" sz="1800" b="1" dirty="0">
                <a:effectLst/>
                <a:latin typeface="Times New Roman" panose="02020603050405020304" pitchFamily="18" charset="0"/>
                <a:ea typeface="Calibri" panose="020F0502020204030204" pitchFamily="34" charset="0"/>
              </a:rPr>
              <a:t>here the main login of the site portfolio type by the id’s which is in the database only </a:t>
            </a:r>
            <a:endParaRPr lang="en-IN" dirty="0">
              <a:solidFill>
                <a:schemeClr val="accent2"/>
              </a:solidFill>
            </a:endParaRPr>
          </a:p>
        </p:txBody>
      </p:sp>
      <p:pic>
        <p:nvPicPr>
          <p:cNvPr id="3" name="Picture 2">
            <a:extLst>
              <a:ext uri="{FF2B5EF4-FFF2-40B4-BE49-F238E27FC236}">
                <a16:creationId xmlns:a16="http://schemas.microsoft.com/office/drawing/2014/main" id="{E8624B32-7B4C-B86F-595F-E01492AC72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258" y="529334"/>
            <a:ext cx="5702710" cy="2616989"/>
          </a:xfrm>
          <a:prstGeom prst="rect">
            <a:avLst/>
          </a:prstGeom>
          <a:noFill/>
          <a:ln>
            <a:noFill/>
          </a:ln>
        </p:spPr>
      </p:pic>
      <p:sp>
        <p:nvSpPr>
          <p:cNvPr id="4" name="Rectangle 1">
            <a:extLst>
              <a:ext uri="{FF2B5EF4-FFF2-40B4-BE49-F238E27FC236}">
                <a16:creationId xmlns:a16="http://schemas.microsoft.com/office/drawing/2014/main" id="{89B866C3-6D84-A0A4-E9D2-84E9289B06A1}"/>
              </a:ext>
            </a:extLst>
          </p:cNvPr>
          <p:cNvSpPr>
            <a:spLocks noChangeArrowheads="1"/>
          </p:cNvSpPr>
          <p:nvPr/>
        </p:nvSpPr>
        <p:spPr bwMode="auto">
          <a:xfrm rot="10800000" flipV="1">
            <a:off x="186811" y="3134397"/>
            <a:ext cx="1111045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Component Creation</a:t>
            </a:r>
            <a:r>
              <a:rPr kumimoji="0" lang="en-US" altLang="en-US" sz="1800" b="0" i="0" u="none" strike="noStrike" cap="none" normalizeH="0" baseline="0" dirty="0">
                <a:ln>
                  <a:noFill/>
                </a:ln>
                <a:solidFill>
                  <a:schemeClr val="tx1"/>
                </a:solidFill>
                <a:effectLst/>
                <a:latin typeface="Arial" panose="020B0604020202020204" pitchFamily="34" charset="0"/>
              </a:rPr>
              <a:t>: Labels, text fields, and buttons are created and configured for the login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Layout Management</a:t>
            </a:r>
            <a:r>
              <a:rPr kumimoji="0" lang="en-US" altLang="en-US" sz="1800" b="0" i="0" u="none" strike="noStrike" cap="none" normalizeH="0" baseline="0" dirty="0">
                <a:ln>
                  <a:noFill/>
                </a:ln>
                <a:solidFill>
                  <a:schemeClr val="tx1"/>
                </a:solidFill>
                <a:effectLst/>
                <a:latin typeface="Arial" panose="020B0604020202020204" pitchFamily="34" charset="0"/>
              </a:rPr>
              <a:t>: Absolute positioning is used for precise control over component placement.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Event Handling</a:t>
            </a:r>
            <a:r>
              <a:rPr kumimoji="0" lang="en-US" altLang="en-US" sz="1800" b="0" i="0" u="none" strike="noStrike" cap="none" normalizeH="0" baseline="0" dirty="0">
                <a:ln>
                  <a:noFill/>
                </a:ln>
                <a:solidFill>
                  <a:schemeClr val="tx1"/>
                </a:solidFill>
                <a:effectLst/>
                <a:latin typeface="Arial" panose="020B0604020202020204" pitchFamily="34" charset="0"/>
              </a:rPr>
              <a:t>: Action listeners are added to buttons to handle login and cancel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Database Interaction</a:t>
            </a:r>
            <a:r>
              <a:rPr kumimoji="0" lang="en-US" altLang="en-US" sz="1800" b="0" i="0" u="none" strike="noStrike" cap="none" normalizeH="0" baseline="0" dirty="0">
                <a:ln>
                  <a:noFill/>
                </a:ln>
                <a:solidFill>
                  <a:schemeClr val="tx1"/>
                </a:solidFill>
                <a:effectLst/>
                <a:latin typeface="Arial" panose="020B0604020202020204" pitchFamily="34" charset="0"/>
              </a:rPr>
              <a:t>: SQL queries are used to validate user credentials.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Transition and Feedback</a:t>
            </a:r>
            <a:r>
              <a:rPr kumimoji="0" lang="en-US" altLang="en-US" sz="1800" b="0" i="0" u="none" strike="noStrike" cap="none" normalizeH="0" baseline="0" dirty="0">
                <a:ln>
                  <a:noFill/>
                </a:ln>
                <a:solidFill>
                  <a:schemeClr val="tx1"/>
                </a:solidFill>
                <a:effectLst/>
                <a:latin typeface="Arial" panose="020B0604020202020204" pitchFamily="34" charset="0"/>
              </a:rPr>
              <a:t>: Successful login leads to the dashboard, while unsuccessful attempts show an error message. </a:t>
            </a:r>
          </a:p>
        </p:txBody>
      </p:sp>
    </p:spTree>
    <p:extLst>
      <p:ext uri="{BB962C8B-B14F-4D97-AF65-F5344CB8AC3E}">
        <p14:creationId xmlns:p14="http://schemas.microsoft.com/office/powerpoint/2010/main" val="381146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157BF-F54F-BF9B-73B1-AE09B18BF55C}"/>
              </a:ext>
            </a:extLst>
          </p:cNvPr>
          <p:cNvSpPr txBox="1"/>
          <p:nvPr/>
        </p:nvSpPr>
        <p:spPr>
          <a:xfrm>
            <a:off x="0" y="167148"/>
            <a:ext cx="10726994" cy="1836400"/>
          </a:xfrm>
          <a:prstGeom prst="rect">
            <a:avLst/>
          </a:prstGeom>
          <a:noFill/>
        </p:spPr>
        <p:txBody>
          <a:bodyPr wrap="square" rtlCol="0">
            <a:spAutoFit/>
          </a:bodyPr>
          <a:lstStyle/>
          <a:p>
            <a:pPr algn="just">
              <a:lnSpc>
                <a:spcPct val="150000"/>
              </a:lnSpc>
              <a:spcAft>
                <a:spcPts val="1000"/>
              </a:spcAft>
              <a:tabLst>
                <a:tab pos="581025" algn="l"/>
              </a:tabLst>
            </a:pPr>
            <a:r>
              <a:rPr lang="en-US" sz="1600" b="1" dirty="0">
                <a:solidFill>
                  <a:schemeClr val="accent2"/>
                </a:solidFill>
                <a:effectLst/>
                <a:latin typeface="Times New Roman" panose="02020603050405020304" pitchFamily="18" charset="0"/>
                <a:ea typeface="Calibri" panose="020F0502020204030204" pitchFamily="34" charset="0"/>
                <a:cs typeface="Mangal" panose="02040503050203030202" pitchFamily="18" charset="0"/>
              </a:rPr>
              <a:t>3: web  page -&gt; </a:t>
            </a:r>
            <a:r>
              <a:rPr lang="en-US" sz="1400" b="1" dirty="0">
                <a:effectLst/>
                <a:latin typeface="Times New Roman" panose="02020603050405020304" pitchFamily="18" charset="0"/>
                <a:ea typeface="Calibri" panose="020F0502020204030204" pitchFamily="34" charset="0"/>
                <a:cs typeface="Mangal" panose="02040503050203030202" pitchFamily="18" charset="0"/>
              </a:rPr>
              <a:t>at third page we have to select the reception or admin only those person who have access in admin database are entered in admin and at reception every one entered.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1143000" lvl="2" indent="-228600" algn="just">
              <a:lnSpc>
                <a:spcPct val="150000"/>
              </a:lnSpc>
              <a:buSzPts val="1200"/>
              <a:buFont typeface="Times New Roman" panose="02020603050405020304" pitchFamily="18" charset="0"/>
              <a:buAutoNum type="arabicPeriod"/>
              <a:tabLst>
                <a:tab pos="581025" algn="l"/>
              </a:tabLst>
            </a:pPr>
            <a:r>
              <a:rPr lang="en-US" sz="1400" b="1" dirty="0">
                <a:effectLst/>
                <a:latin typeface="Times New Roman" panose="02020603050405020304" pitchFamily="18" charset="0"/>
                <a:ea typeface="Times New Roman" panose="02020603050405020304" pitchFamily="18" charset="0"/>
              </a:rPr>
              <a:t>At admin page there is 3 main option in which three classes where we can add room ,employee ,driver .</a:t>
            </a:r>
            <a:endParaRPr lang="en-IN" sz="1400" dirty="0">
              <a:effectLst/>
              <a:latin typeface="Times New Roman" panose="02020603050405020304" pitchFamily="18" charset="0"/>
              <a:ea typeface="Times New Roman" panose="02020603050405020304" pitchFamily="18" charset="0"/>
            </a:endParaRPr>
          </a:p>
          <a:p>
            <a:pPr marL="1143000" lvl="2" indent="-228600" algn="just">
              <a:lnSpc>
                <a:spcPct val="150000"/>
              </a:lnSpc>
              <a:buSzPts val="1200"/>
              <a:buFont typeface="Times New Roman" panose="02020603050405020304" pitchFamily="18" charset="0"/>
              <a:buAutoNum type="arabicPeriod"/>
              <a:tabLst>
                <a:tab pos="581025" algn="l"/>
              </a:tabLst>
            </a:pPr>
            <a:r>
              <a:rPr lang="en-US" sz="1400" b="1" dirty="0">
                <a:effectLst/>
                <a:latin typeface="Times New Roman" panose="02020603050405020304" pitchFamily="18" charset="0"/>
                <a:ea typeface="Times New Roman" panose="02020603050405020304" pitchFamily="18" charset="0"/>
              </a:rPr>
              <a:t>At reception page there is total 11 options which we can use to make a new customer ,check room, check drivers </a:t>
            </a:r>
            <a:r>
              <a:rPr lang="en-US" sz="1200" b="1" dirty="0">
                <a:effectLst/>
                <a:latin typeface="Times New Roman" panose="02020603050405020304" pitchFamily="18" charset="0"/>
                <a:ea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355378F-F972-91BB-9624-DFA169EFB7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749" y="2059859"/>
            <a:ext cx="8278638" cy="3839496"/>
          </a:xfrm>
          <a:prstGeom prst="rect">
            <a:avLst/>
          </a:prstGeom>
          <a:noFill/>
          <a:ln>
            <a:noFill/>
          </a:ln>
        </p:spPr>
      </p:pic>
    </p:spTree>
    <p:extLst>
      <p:ext uri="{BB962C8B-B14F-4D97-AF65-F5344CB8AC3E}">
        <p14:creationId xmlns:p14="http://schemas.microsoft.com/office/powerpoint/2010/main" val="146729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B6F8E-8639-0795-3BA4-EAD7F35AF478}"/>
              </a:ext>
            </a:extLst>
          </p:cNvPr>
          <p:cNvSpPr txBox="1"/>
          <p:nvPr/>
        </p:nvSpPr>
        <p:spPr>
          <a:xfrm>
            <a:off x="0" y="68826"/>
            <a:ext cx="2507226" cy="646331"/>
          </a:xfrm>
          <a:prstGeom prst="rect">
            <a:avLst/>
          </a:prstGeom>
          <a:noFill/>
        </p:spPr>
        <p:txBody>
          <a:bodyPr wrap="square" rtlCol="0">
            <a:spAutoFit/>
          </a:bodyPr>
          <a:lstStyle/>
          <a:p>
            <a:r>
              <a:rPr lang="en-US" sz="1800" dirty="0">
                <a:solidFill>
                  <a:schemeClr val="accent2"/>
                </a:solidFill>
                <a:effectLst/>
                <a:latin typeface="Calibri" panose="020F0502020204030204" pitchFamily="34" charset="0"/>
                <a:ea typeface="Calibri" panose="020F0502020204030204" pitchFamily="34" charset="0"/>
                <a:cs typeface="Mangal" panose="02040503050203030202" pitchFamily="18" charset="0"/>
              </a:rPr>
              <a:t>Now admin options -&gt;</a:t>
            </a:r>
            <a:endParaRPr lang="en-IN" sz="1800" dirty="0">
              <a:solidFill>
                <a:schemeClr val="accent2"/>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3" name="Picture 2">
            <a:extLst>
              <a:ext uri="{FF2B5EF4-FFF2-40B4-BE49-F238E27FC236}">
                <a16:creationId xmlns:a16="http://schemas.microsoft.com/office/drawing/2014/main" id="{2BC9381B-FBFD-12BD-8B0F-3A84428AD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7395" y="68826"/>
            <a:ext cx="5372100" cy="2741295"/>
          </a:xfrm>
          <a:prstGeom prst="rect">
            <a:avLst/>
          </a:prstGeom>
          <a:noFill/>
          <a:ln>
            <a:noFill/>
          </a:ln>
        </p:spPr>
      </p:pic>
      <p:pic>
        <p:nvPicPr>
          <p:cNvPr id="4" name="Picture 3">
            <a:extLst>
              <a:ext uri="{FF2B5EF4-FFF2-40B4-BE49-F238E27FC236}">
                <a16:creationId xmlns:a16="http://schemas.microsoft.com/office/drawing/2014/main" id="{492676C0-2608-D451-7B7A-2D3B4E5089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9307" y="2910348"/>
            <a:ext cx="6839686" cy="3878826"/>
          </a:xfrm>
          <a:prstGeom prst="rect">
            <a:avLst/>
          </a:prstGeom>
          <a:noFill/>
          <a:ln>
            <a:noFill/>
          </a:ln>
        </p:spPr>
      </p:pic>
    </p:spTree>
    <p:extLst>
      <p:ext uri="{BB962C8B-B14F-4D97-AF65-F5344CB8AC3E}">
        <p14:creationId xmlns:p14="http://schemas.microsoft.com/office/powerpoint/2010/main" val="159305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CF9BE-DABD-1228-AC24-5A24194BA5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12310" cy="3106994"/>
          </a:xfrm>
          <a:prstGeom prst="rect">
            <a:avLst/>
          </a:prstGeom>
          <a:noFill/>
          <a:ln>
            <a:noFill/>
          </a:ln>
        </p:spPr>
      </p:pic>
      <p:pic>
        <p:nvPicPr>
          <p:cNvPr id="3" name="Picture 2">
            <a:extLst>
              <a:ext uri="{FF2B5EF4-FFF2-40B4-BE49-F238E27FC236}">
                <a16:creationId xmlns:a16="http://schemas.microsoft.com/office/drawing/2014/main" id="{898F57F3-758F-E46E-A4ED-2EE5224E52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751007"/>
            <a:ext cx="6449961" cy="2854524"/>
          </a:xfrm>
          <a:prstGeom prst="rect">
            <a:avLst/>
          </a:prstGeom>
          <a:noFill/>
          <a:ln>
            <a:noFill/>
          </a:ln>
        </p:spPr>
      </p:pic>
      <p:sp>
        <p:nvSpPr>
          <p:cNvPr id="4" name="TextBox 3">
            <a:extLst>
              <a:ext uri="{FF2B5EF4-FFF2-40B4-BE49-F238E27FC236}">
                <a16:creationId xmlns:a16="http://schemas.microsoft.com/office/drawing/2014/main" id="{471277B0-C14E-DE21-FE4B-FB97CEAEA402}"/>
              </a:ext>
            </a:extLst>
          </p:cNvPr>
          <p:cNvSpPr txBox="1"/>
          <p:nvPr/>
        </p:nvSpPr>
        <p:spPr>
          <a:xfrm>
            <a:off x="6558116" y="363794"/>
            <a:ext cx="2812025" cy="369332"/>
          </a:xfrm>
          <a:prstGeom prst="rect">
            <a:avLst/>
          </a:prstGeom>
          <a:noFill/>
        </p:spPr>
        <p:txBody>
          <a:bodyPr wrap="square" rtlCol="0">
            <a:spAutoFit/>
          </a:bodyPr>
          <a:lstStyle/>
          <a:p>
            <a:r>
              <a:rPr lang="en-US" dirty="0">
                <a:solidFill>
                  <a:schemeClr val="accent2"/>
                </a:solidFill>
              </a:rPr>
              <a:t>Add Room class</a:t>
            </a:r>
            <a:endParaRPr lang="en-IN" dirty="0">
              <a:solidFill>
                <a:schemeClr val="accent2"/>
              </a:solidFill>
            </a:endParaRPr>
          </a:p>
        </p:txBody>
      </p:sp>
      <p:sp>
        <p:nvSpPr>
          <p:cNvPr id="5" name="TextBox 4">
            <a:extLst>
              <a:ext uri="{FF2B5EF4-FFF2-40B4-BE49-F238E27FC236}">
                <a16:creationId xmlns:a16="http://schemas.microsoft.com/office/drawing/2014/main" id="{E1BF4999-FEF8-0195-0105-1F15FE9D8F90}"/>
              </a:ext>
            </a:extLst>
          </p:cNvPr>
          <p:cNvSpPr txBox="1"/>
          <p:nvPr/>
        </p:nvSpPr>
        <p:spPr>
          <a:xfrm>
            <a:off x="6705600" y="4178710"/>
            <a:ext cx="2005780" cy="369332"/>
          </a:xfrm>
          <a:prstGeom prst="rect">
            <a:avLst/>
          </a:prstGeom>
          <a:noFill/>
        </p:spPr>
        <p:txBody>
          <a:bodyPr wrap="square" rtlCol="0">
            <a:spAutoFit/>
          </a:bodyPr>
          <a:lstStyle/>
          <a:p>
            <a:r>
              <a:rPr lang="en-US" dirty="0">
                <a:solidFill>
                  <a:schemeClr val="accent2"/>
                </a:solidFill>
              </a:rPr>
              <a:t>Add driver class</a:t>
            </a:r>
            <a:endParaRPr lang="en-IN" dirty="0">
              <a:solidFill>
                <a:schemeClr val="accent2"/>
              </a:solidFill>
            </a:endParaRPr>
          </a:p>
        </p:txBody>
      </p:sp>
    </p:spTree>
    <p:extLst>
      <p:ext uri="{BB962C8B-B14F-4D97-AF65-F5344CB8AC3E}">
        <p14:creationId xmlns:p14="http://schemas.microsoft.com/office/powerpoint/2010/main" val="348316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4158C-DB10-FC66-EE89-582FC85162E1}"/>
              </a:ext>
            </a:extLst>
          </p:cNvPr>
          <p:cNvSpPr txBox="1"/>
          <p:nvPr/>
        </p:nvSpPr>
        <p:spPr>
          <a:xfrm>
            <a:off x="0" y="0"/>
            <a:ext cx="2497394" cy="464871"/>
          </a:xfrm>
          <a:prstGeom prst="rect">
            <a:avLst/>
          </a:prstGeom>
          <a:noFill/>
        </p:spPr>
        <p:txBody>
          <a:bodyPr wrap="square">
            <a:spAutoFit/>
          </a:bodyPr>
          <a:lstStyle/>
          <a:p>
            <a:pPr algn="just">
              <a:lnSpc>
                <a:spcPct val="150000"/>
              </a:lnSpc>
              <a:spcAft>
                <a:spcPts val="1000"/>
              </a:spcAft>
              <a:tabLst>
                <a:tab pos="581025" algn="l"/>
              </a:tabLst>
            </a:pPr>
            <a:r>
              <a:rPr lang="en-US" sz="1800" dirty="0">
                <a:solidFill>
                  <a:schemeClr val="accent2"/>
                </a:solidFill>
                <a:effectLst/>
                <a:latin typeface="Calibri" panose="020F0502020204030204" pitchFamily="34" charset="0"/>
                <a:ea typeface="Calibri" panose="020F0502020204030204" pitchFamily="34" charset="0"/>
                <a:cs typeface="Mangal" panose="02040503050203030202" pitchFamily="18" charset="0"/>
              </a:rPr>
              <a:t>Now reception options </a:t>
            </a:r>
            <a:r>
              <a:rPr lang="en-US" sz="1800" dirty="0">
                <a:effectLst/>
                <a:latin typeface="Calibri" panose="020F0502020204030204" pitchFamily="34"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590EE573-0327-DA09-A891-783AD24805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5547" y="232435"/>
            <a:ext cx="6882582" cy="5909186"/>
          </a:xfrm>
          <a:prstGeom prst="rect">
            <a:avLst/>
          </a:prstGeom>
          <a:noFill/>
          <a:ln>
            <a:noFill/>
          </a:ln>
        </p:spPr>
      </p:pic>
    </p:spTree>
    <p:extLst>
      <p:ext uri="{BB962C8B-B14F-4D97-AF65-F5344CB8AC3E}">
        <p14:creationId xmlns:p14="http://schemas.microsoft.com/office/powerpoint/2010/main" val="311349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9F8A6E-F2F4-DCEB-FEA5-BEBAF784EA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0" y="88491"/>
            <a:ext cx="5418360" cy="2654710"/>
          </a:xfrm>
          <a:prstGeom prst="rect">
            <a:avLst/>
          </a:prstGeom>
          <a:noFill/>
          <a:ln>
            <a:noFill/>
          </a:ln>
        </p:spPr>
      </p:pic>
      <p:pic>
        <p:nvPicPr>
          <p:cNvPr id="3" name="Picture 2">
            <a:extLst>
              <a:ext uri="{FF2B5EF4-FFF2-40B4-BE49-F238E27FC236}">
                <a16:creationId xmlns:a16="http://schemas.microsoft.com/office/drawing/2014/main" id="{9ABA3C76-66BE-6410-8559-FF03583D35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6574" y="2743201"/>
            <a:ext cx="5943600" cy="4114799"/>
          </a:xfrm>
          <a:prstGeom prst="rect">
            <a:avLst/>
          </a:prstGeom>
          <a:noFill/>
          <a:ln>
            <a:noFill/>
          </a:ln>
        </p:spPr>
      </p:pic>
      <p:sp>
        <p:nvSpPr>
          <p:cNvPr id="4" name="TextBox 3">
            <a:extLst>
              <a:ext uri="{FF2B5EF4-FFF2-40B4-BE49-F238E27FC236}">
                <a16:creationId xmlns:a16="http://schemas.microsoft.com/office/drawing/2014/main" id="{CE2FFB3F-AC8C-C640-0623-BC0E35F751EE}"/>
              </a:ext>
            </a:extLst>
          </p:cNvPr>
          <p:cNvSpPr txBox="1"/>
          <p:nvPr/>
        </p:nvSpPr>
        <p:spPr>
          <a:xfrm>
            <a:off x="6164827" y="629264"/>
            <a:ext cx="2467896" cy="369332"/>
          </a:xfrm>
          <a:prstGeom prst="rect">
            <a:avLst/>
          </a:prstGeom>
          <a:noFill/>
        </p:spPr>
        <p:txBody>
          <a:bodyPr wrap="square" rtlCol="0">
            <a:spAutoFit/>
          </a:bodyPr>
          <a:lstStyle/>
          <a:p>
            <a:r>
              <a:rPr lang="en-US" dirty="0">
                <a:solidFill>
                  <a:schemeClr val="accent2"/>
                </a:solidFill>
              </a:rPr>
              <a:t>New customer form</a:t>
            </a:r>
            <a:endParaRPr lang="en-IN" dirty="0">
              <a:solidFill>
                <a:schemeClr val="accent2"/>
              </a:solidFill>
            </a:endParaRPr>
          </a:p>
        </p:txBody>
      </p:sp>
      <p:sp>
        <p:nvSpPr>
          <p:cNvPr id="5" name="TextBox 4">
            <a:extLst>
              <a:ext uri="{FF2B5EF4-FFF2-40B4-BE49-F238E27FC236}">
                <a16:creationId xmlns:a16="http://schemas.microsoft.com/office/drawing/2014/main" id="{DE9C2BA1-B9AE-C761-8DCE-44AA5D8D1327}"/>
              </a:ext>
            </a:extLst>
          </p:cNvPr>
          <p:cNvSpPr txBox="1"/>
          <p:nvPr/>
        </p:nvSpPr>
        <p:spPr>
          <a:xfrm>
            <a:off x="7511845" y="2930013"/>
            <a:ext cx="2064774" cy="369332"/>
          </a:xfrm>
          <a:prstGeom prst="rect">
            <a:avLst/>
          </a:prstGeom>
          <a:noFill/>
        </p:spPr>
        <p:txBody>
          <a:bodyPr wrap="square" rtlCol="0">
            <a:spAutoFit/>
          </a:bodyPr>
          <a:lstStyle/>
          <a:p>
            <a:r>
              <a:rPr lang="en-US" dirty="0">
                <a:solidFill>
                  <a:schemeClr val="accent2"/>
                </a:solidFill>
              </a:rPr>
              <a:t>Office info </a:t>
            </a:r>
            <a:endParaRPr lang="en-IN" dirty="0">
              <a:solidFill>
                <a:schemeClr val="accent2"/>
              </a:solidFill>
            </a:endParaRPr>
          </a:p>
        </p:txBody>
      </p:sp>
    </p:spTree>
    <p:extLst>
      <p:ext uri="{BB962C8B-B14F-4D97-AF65-F5344CB8AC3E}">
        <p14:creationId xmlns:p14="http://schemas.microsoft.com/office/powerpoint/2010/main" val="130707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3CDC-5437-DBCE-D5C5-370E271A0BAE}"/>
              </a:ext>
            </a:extLst>
          </p:cNvPr>
          <p:cNvSpPr>
            <a:spLocks noGrp="1"/>
          </p:cNvSpPr>
          <p:nvPr>
            <p:ph type="title"/>
          </p:nvPr>
        </p:nvSpPr>
        <p:spPr>
          <a:xfrm>
            <a:off x="677334" y="196645"/>
            <a:ext cx="4209298" cy="619993"/>
          </a:xfrm>
        </p:spPr>
        <p:txBody>
          <a:bodyPr>
            <a:normAutofit fontScale="90000"/>
          </a:bodyPr>
          <a:lstStyle/>
          <a:p>
            <a:r>
              <a:rPr lang="en-US" dirty="0"/>
              <a:t>Introduction to java :</a:t>
            </a:r>
            <a:endParaRPr lang="en-IN" dirty="0"/>
          </a:p>
        </p:txBody>
      </p:sp>
      <p:sp>
        <p:nvSpPr>
          <p:cNvPr id="3" name="Content Placeholder 2">
            <a:extLst>
              <a:ext uri="{FF2B5EF4-FFF2-40B4-BE49-F238E27FC236}">
                <a16:creationId xmlns:a16="http://schemas.microsoft.com/office/drawing/2014/main" id="{97D682EB-B5AB-DCB7-5514-F38100CF6F1D}"/>
              </a:ext>
            </a:extLst>
          </p:cNvPr>
          <p:cNvSpPr>
            <a:spLocks noGrp="1"/>
          </p:cNvSpPr>
          <p:nvPr>
            <p:ph idx="1"/>
          </p:nvPr>
        </p:nvSpPr>
        <p:spPr>
          <a:xfrm>
            <a:off x="588298" y="863292"/>
            <a:ext cx="9027650" cy="5498179"/>
          </a:xfrm>
        </p:spPr>
        <p:txBody>
          <a:bodyPr>
            <a:normAutofit fontScale="92500" lnSpcReduction="20000"/>
          </a:bodyPr>
          <a:lstStyle/>
          <a:p>
            <a:pPr algn="just" fontAlgn="base">
              <a:lnSpc>
                <a:spcPct val="150000"/>
              </a:lnSpc>
              <a:spcAft>
                <a:spcPts val="680"/>
              </a:spcAft>
            </a:pP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Java is a class-based, object-oriented programming language that is designed to have as few implementation dependencies as possible. It is intended to let application developers write once, and run any where (WORA), meaning that compiled Java code can run on all platforms that support Java without the need for recompilation. Java was first released in 1995 and is widely used for developing applications for desktop, web, and mobile devices. Java is known for its simplicity, robustness, and security features, making it a popular choice for enterprise-level applications.</a:t>
            </a:r>
            <a:endParaRPr lang="en-IN" sz="1800" dirty="0">
              <a:effectLst/>
              <a:highlight>
                <a:srgbClr val="FFFFFF"/>
              </a:highlight>
              <a:latin typeface="Times New Roman" panose="02020603050405020304" pitchFamily="18" charset="0"/>
              <a:ea typeface="Times New Roman" panose="02020603050405020304" pitchFamily="18" charset="0"/>
            </a:endParaRPr>
          </a:p>
          <a:p>
            <a:pPr algn="just" fontAlgn="base">
              <a:lnSpc>
                <a:spcPct val="150000"/>
              </a:lnSpc>
            </a:pPr>
            <a:r>
              <a:rPr lang="en-US" sz="1800" b="1" spc="10" dirty="0">
                <a:solidFill>
                  <a:srgbClr val="273239"/>
                </a:solidFill>
                <a:effectLst/>
                <a:highlight>
                  <a:srgbClr val="FFFFFF"/>
                </a:highlight>
                <a:latin typeface="Times New Roman" panose="02020603050405020304" pitchFamily="18" charset="0"/>
                <a:ea typeface="Times New Roman" panose="02020603050405020304" pitchFamily="18" charset="0"/>
              </a:rPr>
              <a:t>JAVA</a:t>
            </a: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 was developed by James Gosling at </a:t>
            </a:r>
            <a:r>
              <a:rPr lang="en-US" sz="1800" b="1" spc="10" dirty="0">
                <a:solidFill>
                  <a:srgbClr val="273239"/>
                </a:solidFill>
                <a:effectLst/>
                <a:highlight>
                  <a:srgbClr val="FFFFFF"/>
                </a:highlight>
                <a:latin typeface="Times New Roman" panose="02020603050405020304" pitchFamily="18" charset="0"/>
                <a:ea typeface="Times New Roman" panose="02020603050405020304" pitchFamily="18" charset="0"/>
              </a:rPr>
              <a:t>Sun Microsystems</a:t>
            </a:r>
            <a:r>
              <a:rPr lang="en-US" sz="1800" u="sng" spc="10" dirty="0">
                <a:solidFill>
                  <a:srgbClr val="273239"/>
                </a:solidFill>
                <a:effectLst/>
                <a:highlight>
                  <a:srgbClr val="FFFFFF"/>
                </a:highlight>
                <a:latin typeface="Times New Roman" panose="02020603050405020304" pitchFamily="18" charset="0"/>
                <a:ea typeface="Times New Roman" panose="02020603050405020304" pitchFamily="18" charset="0"/>
              </a:rPr>
              <a:t> </a:t>
            </a: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Inc in the year </a:t>
            </a:r>
            <a:r>
              <a:rPr lang="en-US" sz="1800" b="1" spc="10" dirty="0">
                <a:solidFill>
                  <a:srgbClr val="273239"/>
                </a:solidFill>
                <a:effectLst/>
                <a:highlight>
                  <a:srgbClr val="FFFFFF"/>
                </a:highlight>
                <a:latin typeface="Times New Roman" panose="02020603050405020304" pitchFamily="18" charset="0"/>
                <a:ea typeface="Times New Roman" panose="02020603050405020304" pitchFamily="18" charset="0"/>
              </a:rPr>
              <a:t>1995</a:t>
            </a: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 and later acquired by Oracle Corporation. It is a simple programming language. Java makes 1riting, compiling, and debugging programming easy. It helps to create reusable code and modular programs. </a:t>
            </a:r>
            <a:r>
              <a:rPr lang="en-US" sz="1800" u="sng" spc="10" dirty="0">
                <a:solidFill>
                  <a:srgbClr val="000000"/>
                </a:solidFill>
                <a:effectLst/>
                <a:highlight>
                  <a:srgbClr val="FFFFFF"/>
                </a:highlight>
                <a:latin typeface="Times New Roman" panose="02020603050405020304" pitchFamily="18" charset="0"/>
                <a:ea typeface="Times New Roman" panose="02020603050405020304" pitchFamily="18" charset="0"/>
                <a:hlinkClick r:id="rId2"/>
              </a:rPr>
              <a:t>Java</a:t>
            </a: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 is a class-based, object-oriented programming language and is designed to have as fe1 implementation dependencies as possible. A general-purpose programming language made for developers to </a:t>
            </a:r>
            <a:r>
              <a:rPr lang="en-US" sz="1800" i="1" spc="10" dirty="0">
                <a:solidFill>
                  <a:srgbClr val="273239"/>
                </a:solidFill>
                <a:effectLst/>
                <a:highlight>
                  <a:srgbClr val="FFFFFF"/>
                </a:highlight>
                <a:latin typeface="Times New Roman" panose="02020603050405020304" pitchFamily="18" charset="0"/>
                <a:ea typeface="Times New Roman" panose="02020603050405020304" pitchFamily="18" charset="0"/>
              </a:rPr>
              <a:t>1rite once run any1here</a:t>
            </a: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 that is compiled Java code can run on all platforms that support Java. Java applications are compiled to byte code that can run on any Java Virtual Machine. The syntax of Java is similar to c/</a:t>
            </a:r>
            <a:r>
              <a:rPr lang="en-US" sz="1800" spc="10" dirty="0" err="1">
                <a:solidFill>
                  <a:srgbClr val="273239"/>
                </a:solidFill>
                <a:effectLst/>
                <a:highlight>
                  <a:srgbClr val="FFFFFF"/>
                </a:highlight>
                <a:latin typeface="Times New Roman" panose="02020603050405020304" pitchFamily="18" charset="0"/>
                <a:ea typeface="Times New Roman" panose="02020603050405020304" pitchFamily="18" charset="0"/>
              </a:rPr>
              <a:t>c++</a:t>
            </a:r>
            <a:r>
              <a:rPr lang="en-US" sz="1800" spc="10" dirty="0">
                <a:solidFill>
                  <a:srgbClr val="273239"/>
                </a:solidFill>
                <a:effectLst/>
                <a:highlight>
                  <a:srgbClr val="FFFFFF"/>
                </a:highlight>
                <a:latin typeface="Times New Roman" panose="02020603050405020304" pitchFamily="18" charset="0"/>
                <a:ea typeface="Times New Roman" panose="02020603050405020304" pitchFamily="18" charset="0"/>
              </a:rPr>
              <a:t>.</a:t>
            </a:r>
            <a:endParaRPr lang="en-IN" sz="1800" dirty="0">
              <a:effectLst/>
              <a:highlight>
                <a:srgbClr val="FFFFFF"/>
              </a:highligh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19911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32F12-54C4-B0A9-0923-F4D0D2CD16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024" y="0"/>
            <a:ext cx="6913975" cy="3195649"/>
          </a:xfrm>
          <a:prstGeom prst="rect">
            <a:avLst/>
          </a:prstGeom>
          <a:noFill/>
          <a:ln>
            <a:noFill/>
          </a:ln>
        </p:spPr>
      </p:pic>
      <p:pic>
        <p:nvPicPr>
          <p:cNvPr id="3" name="Picture 2">
            <a:extLst>
              <a:ext uri="{FF2B5EF4-FFF2-40B4-BE49-F238E27FC236}">
                <a16:creationId xmlns:a16="http://schemas.microsoft.com/office/drawing/2014/main" id="{53CFE7AD-9403-ED61-E09B-B1F6DC2DD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8025" y="3327726"/>
            <a:ext cx="6913975" cy="3530274"/>
          </a:xfrm>
          <a:prstGeom prst="rect">
            <a:avLst/>
          </a:prstGeom>
          <a:noFill/>
          <a:ln>
            <a:noFill/>
          </a:ln>
        </p:spPr>
      </p:pic>
    </p:spTree>
    <p:extLst>
      <p:ext uri="{BB962C8B-B14F-4D97-AF65-F5344CB8AC3E}">
        <p14:creationId xmlns:p14="http://schemas.microsoft.com/office/powerpoint/2010/main" val="17508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CB1A95-7D8F-B6AB-98DF-6F19AC461E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58" y="0"/>
            <a:ext cx="5486400" cy="2225040"/>
          </a:xfrm>
          <a:prstGeom prst="rect">
            <a:avLst/>
          </a:prstGeom>
          <a:noFill/>
          <a:ln>
            <a:noFill/>
          </a:ln>
        </p:spPr>
      </p:pic>
      <p:pic>
        <p:nvPicPr>
          <p:cNvPr id="3" name="Picture 2">
            <a:extLst>
              <a:ext uri="{FF2B5EF4-FFF2-40B4-BE49-F238E27FC236}">
                <a16:creationId xmlns:a16="http://schemas.microsoft.com/office/drawing/2014/main" id="{14547ED5-911F-8977-8584-A495ED1D8C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58" y="2225040"/>
            <a:ext cx="5462905" cy="2945765"/>
          </a:xfrm>
          <a:prstGeom prst="rect">
            <a:avLst/>
          </a:prstGeom>
          <a:noFill/>
          <a:ln>
            <a:noFill/>
          </a:ln>
        </p:spPr>
      </p:pic>
      <p:pic>
        <p:nvPicPr>
          <p:cNvPr id="4" name="Picture 3">
            <a:extLst>
              <a:ext uri="{FF2B5EF4-FFF2-40B4-BE49-F238E27FC236}">
                <a16:creationId xmlns:a16="http://schemas.microsoft.com/office/drawing/2014/main" id="{CFEAE156-37EA-9353-D05D-A233D842FB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5058" y="1215390"/>
            <a:ext cx="5462905" cy="2598420"/>
          </a:xfrm>
          <a:prstGeom prst="rect">
            <a:avLst/>
          </a:prstGeom>
          <a:noFill/>
          <a:ln>
            <a:noFill/>
          </a:ln>
        </p:spPr>
      </p:pic>
    </p:spTree>
    <p:extLst>
      <p:ext uri="{BB962C8B-B14F-4D97-AF65-F5344CB8AC3E}">
        <p14:creationId xmlns:p14="http://schemas.microsoft.com/office/powerpoint/2010/main" val="220076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44DBD-3C05-D1AD-3489-FE7900331A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38800" cy="3253105"/>
          </a:xfrm>
          <a:prstGeom prst="rect">
            <a:avLst/>
          </a:prstGeom>
          <a:noFill/>
          <a:ln>
            <a:noFill/>
          </a:ln>
        </p:spPr>
      </p:pic>
      <p:pic>
        <p:nvPicPr>
          <p:cNvPr id="3" name="Picture 2">
            <a:extLst>
              <a:ext uri="{FF2B5EF4-FFF2-40B4-BE49-F238E27FC236}">
                <a16:creationId xmlns:a16="http://schemas.microsoft.com/office/drawing/2014/main" id="{431657EB-F1F7-0F90-AC87-39900E43F1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726690"/>
            <a:ext cx="5943600" cy="4131310"/>
          </a:xfrm>
          <a:prstGeom prst="rect">
            <a:avLst/>
          </a:prstGeom>
          <a:noFill/>
          <a:ln>
            <a:noFill/>
          </a:ln>
        </p:spPr>
      </p:pic>
    </p:spTree>
    <p:extLst>
      <p:ext uri="{BB962C8B-B14F-4D97-AF65-F5344CB8AC3E}">
        <p14:creationId xmlns:p14="http://schemas.microsoft.com/office/powerpoint/2010/main" val="135204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2EA88-0DD1-0B6E-D47C-7D7D6FB5CA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368" y="344130"/>
            <a:ext cx="7091516" cy="4653576"/>
          </a:xfrm>
          <a:prstGeom prst="rect">
            <a:avLst/>
          </a:prstGeom>
          <a:noFill/>
          <a:ln>
            <a:noFill/>
          </a:ln>
        </p:spPr>
      </p:pic>
    </p:spTree>
    <p:extLst>
      <p:ext uri="{BB962C8B-B14F-4D97-AF65-F5344CB8AC3E}">
        <p14:creationId xmlns:p14="http://schemas.microsoft.com/office/powerpoint/2010/main" val="2087045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B46ED2-C2DE-A0B8-E6DE-C49F94D9C5DA}"/>
              </a:ext>
            </a:extLst>
          </p:cNvPr>
          <p:cNvSpPr>
            <a:spLocks noChangeArrowheads="1"/>
          </p:cNvSpPr>
          <p:nvPr/>
        </p:nvSpPr>
        <p:spPr bwMode="auto">
          <a:xfrm>
            <a:off x="0" y="-104534"/>
            <a:ext cx="11907537"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2"/>
                </a:solidFill>
                <a:effectLst/>
                <a:latin typeface="Arial" panose="020B0604020202020204" pitchFamily="34" charset="0"/>
              </a:rPr>
              <a:t>Java Swing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rPr>
              <a:t>Swing provides a rich set of components for building GUIs. Here are some important classes and their key methods:</a:t>
            </a:r>
            <a:endParaRPr kumimoji="0" lang="en-US" altLang="en-US" sz="12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effectLst/>
                <a:latin typeface="Arial Unicode MS"/>
              </a:rPr>
              <a:t>JFrame</a:t>
            </a:r>
            <a:endParaRPr kumimoji="0" lang="en-US" altLang="en-US" sz="16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setTitle</a:t>
            </a:r>
            <a:r>
              <a:rPr kumimoji="0" lang="en-US" altLang="en-US" sz="1200" b="1" i="0" u="none" strike="noStrike" cap="none" normalizeH="0" baseline="0" dirty="0">
                <a:ln>
                  <a:noFill/>
                </a:ln>
                <a:effectLst/>
                <a:latin typeface="Arial Unicode MS"/>
              </a:rPr>
              <a:t>(String title)</a:t>
            </a:r>
            <a:r>
              <a:rPr kumimoji="0" lang="en-US" altLang="en-US" sz="1200" b="0" i="0" u="none" strike="noStrike" cap="none" normalizeH="0" baseline="0" dirty="0">
                <a:ln>
                  <a:noFill/>
                </a:ln>
                <a:effectLst/>
              </a:rPr>
              <a:t>: Sets the title of the frame.</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setSize</a:t>
            </a:r>
            <a:r>
              <a:rPr kumimoji="0" lang="en-US" altLang="en-US" sz="1200" b="1" i="0" u="none" strike="noStrike" cap="none" normalizeH="0" baseline="0" dirty="0">
                <a:ln>
                  <a:noFill/>
                </a:ln>
                <a:effectLst/>
                <a:latin typeface="Arial Unicode MS"/>
              </a:rPr>
              <a:t>(int width, int height)</a:t>
            </a:r>
            <a:r>
              <a:rPr kumimoji="0" lang="en-US" altLang="en-US" sz="1200" b="0" i="0" u="none" strike="noStrike" cap="none" normalizeH="0" baseline="0" dirty="0">
                <a:ln>
                  <a:noFill/>
                </a:ln>
                <a:effectLst/>
              </a:rPr>
              <a:t>: Sets the size of the frame.</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setDefaultCloseOperation</a:t>
            </a:r>
            <a:r>
              <a:rPr kumimoji="0" lang="en-US" altLang="en-US" sz="1200" b="1" i="0" u="none" strike="noStrike" cap="none" normalizeH="0" baseline="0" dirty="0">
                <a:ln>
                  <a:noFill/>
                </a:ln>
                <a:effectLst/>
                <a:latin typeface="Arial Unicode MS"/>
              </a:rPr>
              <a:t>(int operation)</a:t>
            </a:r>
            <a:r>
              <a:rPr kumimoji="0" lang="en-US" altLang="en-US" sz="1200" b="0" i="0" u="none" strike="noStrike" cap="none" normalizeH="0" baseline="0" dirty="0">
                <a:ln>
                  <a:noFill/>
                </a:ln>
                <a:effectLst/>
              </a:rPr>
              <a:t>: Sets the operation that happens by default when the user initiates a "close" on the frame (e.g., </a:t>
            </a:r>
            <a:r>
              <a:rPr kumimoji="0" lang="en-US" altLang="en-US" sz="1200" b="0" i="0" u="none" strike="noStrike" cap="none" normalizeH="0" baseline="0" dirty="0" err="1">
                <a:ln>
                  <a:noFill/>
                </a:ln>
                <a:effectLst/>
                <a:latin typeface="Arial Unicode MS"/>
              </a:rPr>
              <a:t>JFrame.EXIT_ON_CLOSE</a:t>
            </a:r>
            <a:r>
              <a:rPr kumimoji="0" lang="en-US" altLang="en-US" sz="1200" b="0" i="0" u="none" strike="noStrike" cap="none" normalizeH="0" baseline="0" dirty="0">
                <a:ln>
                  <a:noFill/>
                </a:ln>
                <a:effectLst/>
              </a:rPr>
              <a:t>).</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setVisible</a:t>
            </a:r>
            <a:r>
              <a:rPr kumimoji="0" lang="en-US" altLang="en-US" sz="1200" b="1" i="0" u="none" strike="noStrike" cap="none" normalizeH="0" baseline="0" dirty="0">
                <a:ln>
                  <a:noFill/>
                </a:ln>
                <a:effectLst/>
                <a:latin typeface="Arial Unicode MS"/>
              </a:rPr>
              <a:t>(</a:t>
            </a:r>
            <a:r>
              <a:rPr kumimoji="0" lang="en-US" altLang="en-US" sz="1200" b="1" i="0" u="none" strike="noStrike" cap="none" normalizeH="0" baseline="0" dirty="0" err="1">
                <a:ln>
                  <a:noFill/>
                </a:ln>
                <a:effectLst/>
                <a:latin typeface="Arial Unicode MS"/>
              </a:rPr>
              <a:t>boolean</a:t>
            </a:r>
            <a:r>
              <a:rPr kumimoji="0" lang="en-US" altLang="en-US" sz="1200" b="1" i="0" u="none" strike="noStrike" cap="none" normalizeH="0" baseline="0" dirty="0">
                <a:ln>
                  <a:noFill/>
                </a:ln>
                <a:effectLst/>
                <a:latin typeface="Arial Unicode MS"/>
              </a:rPr>
              <a:t> b)</a:t>
            </a:r>
            <a:r>
              <a:rPr kumimoji="0" lang="en-US" altLang="en-US" sz="1200" b="0" i="0" u="none" strike="noStrike" cap="none" normalizeH="0" baseline="0" dirty="0">
                <a:ln>
                  <a:noFill/>
                </a:ln>
                <a:effectLst/>
              </a:rPr>
              <a:t>: Makes the frame visible or invisible.</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Arial Unicode MS"/>
              </a:rPr>
              <a:t>add(Component comp)</a:t>
            </a:r>
            <a:r>
              <a:rPr kumimoji="0" lang="en-US" altLang="en-US" sz="1200" b="0" i="0" u="none" strike="noStrike" cap="none" normalizeH="0" baseline="0" dirty="0">
                <a:ln>
                  <a:noFill/>
                </a:ln>
                <a:effectLst/>
              </a:rPr>
              <a:t>: Adds a component to the frame.</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getContentPane</a:t>
            </a:r>
            <a:r>
              <a:rPr kumimoji="0" lang="en-US" altLang="en-US" sz="1200" b="1" i="0" u="none" strike="noStrike" cap="none" normalizeH="0" baseline="0" dirty="0">
                <a:ln>
                  <a:noFill/>
                </a:ln>
                <a:effectLst/>
                <a:latin typeface="Arial Unicode MS"/>
              </a:rPr>
              <a:t>()</a:t>
            </a:r>
            <a:r>
              <a:rPr kumimoji="0" lang="en-US" altLang="en-US" sz="1200" b="0" i="0" u="none" strike="noStrike" cap="none" normalizeH="0" baseline="0" dirty="0">
                <a:ln>
                  <a:noFill/>
                </a:ln>
                <a:effectLst/>
              </a:rPr>
              <a:t>: Returns the content pane of the frame.</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effectLst/>
                <a:latin typeface="Arial Unicode MS"/>
              </a:rPr>
              <a:t>JButton</a:t>
            </a:r>
            <a:endParaRPr kumimoji="0" lang="en-US" altLang="en-US"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setText</a:t>
            </a:r>
            <a:r>
              <a:rPr kumimoji="0" lang="en-US" altLang="en-US" sz="1200" b="1" i="0" u="none" strike="noStrike" cap="none" normalizeH="0" baseline="0" dirty="0">
                <a:ln>
                  <a:noFill/>
                </a:ln>
                <a:effectLst/>
                <a:latin typeface="Arial Unicode MS"/>
              </a:rPr>
              <a:t>(String text)</a:t>
            </a:r>
            <a:r>
              <a:rPr kumimoji="0" lang="en-US" altLang="en-US" sz="1200" b="0" i="0" u="none" strike="noStrike" cap="none" normalizeH="0" baseline="0" dirty="0">
                <a:ln>
                  <a:noFill/>
                </a:ln>
                <a:effectLst/>
              </a:rPr>
              <a:t>: Sets the text of the button.</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addActionListener</a:t>
            </a:r>
            <a:r>
              <a:rPr kumimoji="0" lang="en-US" altLang="en-US" sz="1200" b="1" i="0" u="none" strike="noStrike" cap="none" normalizeH="0" baseline="0" dirty="0">
                <a:ln>
                  <a:noFill/>
                </a:ln>
                <a:effectLst/>
                <a:latin typeface="Arial Unicode MS"/>
              </a:rPr>
              <a:t>(ActionListener l)</a:t>
            </a:r>
            <a:r>
              <a:rPr kumimoji="0" lang="en-US" altLang="en-US" sz="1200" b="0" i="0" u="none" strike="noStrike" cap="none" normalizeH="0" baseline="0" dirty="0">
                <a:ln>
                  <a:noFill/>
                </a:ln>
                <a:effectLst/>
              </a:rPr>
              <a:t>: Adds an action listener to the button.</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setIcon</a:t>
            </a:r>
            <a:r>
              <a:rPr kumimoji="0" lang="en-US" altLang="en-US" sz="1200" b="1" i="0" u="none" strike="noStrike" cap="none" normalizeH="0" baseline="0" dirty="0">
                <a:ln>
                  <a:noFill/>
                </a:ln>
                <a:effectLst/>
                <a:latin typeface="Arial Unicode MS"/>
              </a:rPr>
              <a:t>(Icon icon)</a:t>
            </a:r>
            <a:r>
              <a:rPr kumimoji="0" lang="en-US" altLang="en-US" sz="1200" b="0" i="0" u="none" strike="noStrike" cap="none" normalizeH="0" baseline="0" dirty="0">
                <a:ln>
                  <a:noFill/>
                </a:ln>
                <a:effectLst/>
              </a:rPr>
              <a:t>: Sets the icon of the button.</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Unicode MS"/>
              </a:rPr>
              <a:t>setEnabled</a:t>
            </a:r>
            <a:r>
              <a:rPr kumimoji="0" lang="en-US" altLang="en-US" sz="1200" b="1" i="0" u="none" strike="noStrike" cap="none" normalizeH="0" baseline="0" dirty="0">
                <a:ln>
                  <a:noFill/>
                </a:ln>
                <a:effectLst/>
                <a:latin typeface="Arial Unicode MS"/>
              </a:rPr>
              <a:t>(</a:t>
            </a:r>
            <a:r>
              <a:rPr kumimoji="0" lang="en-US" altLang="en-US" sz="1200" b="1" i="0" u="none" strike="noStrike" cap="none" normalizeH="0" baseline="0" dirty="0" err="1">
                <a:ln>
                  <a:noFill/>
                </a:ln>
                <a:effectLst/>
                <a:latin typeface="Arial Unicode MS"/>
              </a:rPr>
              <a:t>boolean</a:t>
            </a:r>
            <a:r>
              <a:rPr kumimoji="0" lang="en-US" altLang="en-US" sz="1200" b="1" i="0" u="none" strike="noStrike" cap="none" normalizeH="0" baseline="0" dirty="0">
                <a:ln>
                  <a:noFill/>
                </a:ln>
                <a:effectLst/>
                <a:latin typeface="Arial Unicode MS"/>
              </a:rPr>
              <a:t> b)</a:t>
            </a:r>
            <a:r>
              <a:rPr kumimoji="0" lang="en-US" altLang="en-US" sz="1200" b="0" i="0" u="none" strike="noStrike" cap="none" normalizeH="0" baseline="0" dirty="0">
                <a:ln>
                  <a:noFill/>
                </a:ln>
                <a:effectLst/>
              </a:rPr>
              <a:t>: Enables or disables the button.</a:t>
            </a: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4B6BB35-6546-E943-D263-CD04A581AFEA}"/>
              </a:ext>
            </a:extLst>
          </p:cNvPr>
          <p:cNvSpPr>
            <a:spLocks noChangeArrowheads="1"/>
          </p:cNvSpPr>
          <p:nvPr/>
        </p:nvSpPr>
        <p:spPr bwMode="auto">
          <a:xfrm>
            <a:off x="0" y="2752657"/>
            <a:ext cx="1219200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accent2"/>
                </a:solidFill>
                <a:effectLst/>
                <a:latin typeface="Arial Unicode MS"/>
              </a:rPr>
              <a:t>JLabel</a:t>
            </a:r>
            <a:endParaRPr kumimoji="0" lang="en-US" altLang="en-US" sz="1600" b="1" i="0" u="none" strike="noStrike" cap="none" normalizeH="0" baseline="0" dirty="0">
              <a:ln>
                <a:noFill/>
              </a:ln>
              <a:solidFill>
                <a:schemeClr val="accent2"/>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setText</a:t>
            </a:r>
            <a:r>
              <a:rPr kumimoji="0" lang="en-US" altLang="en-US" sz="1400" b="1" i="0" u="none" strike="noStrike" cap="none" normalizeH="0" baseline="0" dirty="0">
                <a:ln>
                  <a:noFill/>
                </a:ln>
                <a:solidFill>
                  <a:schemeClr val="tx1"/>
                </a:solidFill>
                <a:effectLst/>
                <a:latin typeface="Arial Unicode MS"/>
              </a:rPr>
              <a:t>(String text)</a:t>
            </a:r>
            <a:r>
              <a:rPr kumimoji="0" lang="en-US" altLang="en-US" sz="1400" b="0" i="0" u="none" strike="noStrike" cap="none" normalizeH="0" baseline="0" dirty="0">
                <a:ln>
                  <a:noFill/>
                </a:ln>
                <a:solidFill>
                  <a:schemeClr val="tx1"/>
                </a:solidFill>
                <a:effectLst/>
              </a:rPr>
              <a:t>: Sets the text of the label.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setIcon</a:t>
            </a:r>
            <a:r>
              <a:rPr kumimoji="0" lang="en-US" altLang="en-US" sz="1400" b="1" i="0" u="none" strike="noStrike" cap="none" normalizeH="0" baseline="0" dirty="0">
                <a:ln>
                  <a:noFill/>
                </a:ln>
                <a:solidFill>
                  <a:schemeClr val="tx1"/>
                </a:solidFill>
                <a:effectLst/>
                <a:latin typeface="Arial Unicode MS"/>
              </a:rPr>
              <a:t>(Icon icon)</a:t>
            </a:r>
            <a:r>
              <a:rPr kumimoji="0" lang="en-US" altLang="en-US" sz="1400" b="0" i="0" u="none" strike="noStrike" cap="none" normalizeH="0" baseline="0" dirty="0">
                <a:ln>
                  <a:noFill/>
                </a:ln>
                <a:solidFill>
                  <a:schemeClr val="tx1"/>
                </a:solidFill>
                <a:effectLst/>
              </a:rPr>
              <a:t>: Sets the icon of the label.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setHorizontalAlignment</a:t>
            </a:r>
            <a:r>
              <a:rPr kumimoji="0" lang="en-US" altLang="en-US" sz="1400" b="1" i="0" u="none" strike="noStrike" cap="none" normalizeH="0" baseline="0" dirty="0">
                <a:ln>
                  <a:noFill/>
                </a:ln>
                <a:solidFill>
                  <a:schemeClr val="tx1"/>
                </a:solidFill>
                <a:effectLst/>
                <a:latin typeface="Arial Unicode MS"/>
              </a:rPr>
              <a:t>(int alignment)</a:t>
            </a:r>
            <a:r>
              <a:rPr kumimoji="0" lang="en-US" altLang="en-US" sz="1400" b="0" i="0" u="none" strike="noStrike" cap="none" normalizeH="0" baseline="0" dirty="0">
                <a:ln>
                  <a:noFill/>
                </a:ln>
                <a:solidFill>
                  <a:schemeClr val="tx1"/>
                </a:solidFill>
                <a:effectLst/>
              </a:rPr>
              <a:t>: Sets the horizontal alignment of the label (e.g., </a:t>
            </a:r>
            <a:r>
              <a:rPr kumimoji="0" lang="en-US" altLang="en-US" sz="1400" b="0" i="0" u="none" strike="noStrike" cap="none" normalizeH="0" baseline="0" dirty="0" err="1">
                <a:ln>
                  <a:noFill/>
                </a:ln>
                <a:solidFill>
                  <a:schemeClr val="tx1"/>
                </a:solidFill>
                <a:effectLst/>
                <a:latin typeface="Arial Unicode MS"/>
              </a:rPr>
              <a:t>JLabel.CENTER</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setForeground</a:t>
            </a:r>
            <a:r>
              <a:rPr kumimoji="0" lang="en-US" altLang="en-US" sz="1400" b="1" i="0" u="none" strike="noStrike" cap="none" normalizeH="0" baseline="0" dirty="0">
                <a:ln>
                  <a:noFill/>
                </a:ln>
                <a:solidFill>
                  <a:schemeClr val="tx1"/>
                </a:solidFill>
                <a:effectLst/>
                <a:latin typeface="Arial Unicode MS"/>
              </a:rPr>
              <a:t>(Color color)</a:t>
            </a:r>
            <a:r>
              <a:rPr kumimoji="0" lang="en-US" altLang="en-US" sz="1400" b="0" i="0" u="none" strike="noStrike" cap="none" normalizeH="0" baseline="0" dirty="0">
                <a:ln>
                  <a:noFill/>
                </a:ln>
                <a:solidFill>
                  <a:schemeClr val="tx1"/>
                </a:solidFill>
                <a:effectLst/>
              </a:rPr>
              <a:t>: Sets the foreground color of the label.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Arial Unicode MS"/>
              </a:rPr>
              <a:t>JTextField</a:t>
            </a: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setText</a:t>
            </a:r>
            <a:r>
              <a:rPr kumimoji="0" lang="en-US" altLang="en-US" sz="1400" b="1" i="0" u="none" strike="noStrike" cap="none" normalizeH="0" baseline="0" dirty="0">
                <a:ln>
                  <a:noFill/>
                </a:ln>
                <a:solidFill>
                  <a:schemeClr val="tx1"/>
                </a:solidFill>
                <a:effectLst/>
                <a:latin typeface="Arial Unicode MS"/>
              </a:rPr>
              <a:t>(String text)</a:t>
            </a:r>
            <a:r>
              <a:rPr kumimoji="0" lang="en-US" altLang="en-US" sz="1400" b="0" i="0" u="none" strike="noStrike" cap="none" normalizeH="0" baseline="0" dirty="0">
                <a:ln>
                  <a:noFill/>
                </a:ln>
                <a:solidFill>
                  <a:schemeClr val="tx1"/>
                </a:solidFill>
                <a:effectLst/>
              </a:rPr>
              <a:t>: Sets the text of the text field.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getText</a:t>
            </a:r>
            <a:r>
              <a:rPr kumimoji="0" lang="en-US" altLang="en-US" sz="1400" b="1"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Returns the text from the text field.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setColumns</a:t>
            </a:r>
            <a:r>
              <a:rPr kumimoji="0" lang="en-US" altLang="en-US" sz="1400" b="1" i="0" u="none" strike="noStrike" cap="none" normalizeH="0" baseline="0" dirty="0">
                <a:ln>
                  <a:noFill/>
                </a:ln>
                <a:solidFill>
                  <a:schemeClr val="tx1"/>
                </a:solidFill>
                <a:effectLst/>
                <a:latin typeface="Arial Unicode MS"/>
              </a:rPr>
              <a:t>(int columns)</a:t>
            </a:r>
            <a:r>
              <a:rPr kumimoji="0" lang="en-US" altLang="en-US" sz="1400" b="0" i="0" u="none" strike="noStrike" cap="none" normalizeH="0" baseline="0" dirty="0">
                <a:ln>
                  <a:noFill/>
                </a:ln>
                <a:solidFill>
                  <a:schemeClr val="tx1"/>
                </a:solidFill>
                <a:effectLst/>
              </a:rPr>
              <a:t>: Sets the number of columns in the text field.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Arial Unicode MS"/>
              </a:rPr>
              <a:t>JPasswordField</a:t>
            </a: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setEchoChar</a:t>
            </a:r>
            <a:r>
              <a:rPr kumimoji="0" lang="en-US" altLang="en-US" sz="1400" b="1" i="0" u="none" strike="noStrike" cap="none" normalizeH="0" baseline="0" dirty="0">
                <a:ln>
                  <a:noFill/>
                </a:ln>
                <a:solidFill>
                  <a:schemeClr val="tx1"/>
                </a:solidFill>
                <a:effectLst/>
                <a:latin typeface="Arial Unicode MS"/>
              </a:rPr>
              <a:t>(char c)</a:t>
            </a:r>
            <a:r>
              <a:rPr kumimoji="0" lang="en-US" altLang="en-US" sz="1400" b="0" i="0" u="none" strike="noStrike" cap="none" normalizeH="0" baseline="0" dirty="0">
                <a:ln>
                  <a:noFill/>
                </a:ln>
                <a:solidFill>
                  <a:schemeClr val="tx1"/>
                </a:solidFill>
                <a:effectLst/>
              </a:rPr>
              <a:t>: Sets the character to be echoed in the password field.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getPassword</a:t>
            </a:r>
            <a:r>
              <a:rPr kumimoji="0" lang="en-US" altLang="en-US" sz="1400" b="1"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Returns the password entered in the password field as an array of characters.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9357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1FECCE-0B71-D3ED-76BB-8A29B2FDD48D}"/>
              </a:ext>
            </a:extLst>
          </p:cNvPr>
          <p:cNvSpPr>
            <a:spLocks noChangeArrowheads="1"/>
          </p:cNvSpPr>
          <p:nvPr/>
        </p:nvSpPr>
        <p:spPr bwMode="auto">
          <a:xfrm>
            <a:off x="226141" y="1259175"/>
            <a:ext cx="12161984"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accent2"/>
                </a:solidFill>
                <a:effectLst/>
                <a:latin typeface="Arial Unicode MS"/>
              </a:rPr>
              <a:t>JPanel</a:t>
            </a:r>
            <a:endParaRPr kumimoji="0" lang="en-US" altLang="en-US" sz="2000" b="1" i="0" u="none" strike="noStrike" cap="none" normalizeH="0" baseline="0" dirty="0">
              <a:ln>
                <a:noFill/>
              </a:ln>
              <a:solidFill>
                <a:schemeClr val="accent2"/>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setLayout</a:t>
            </a:r>
            <a:r>
              <a:rPr kumimoji="0" lang="en-US" altLang="en-US" sz="1400" b="1" i="0" u="none" strike="noStrike" cap="none" normalizeH="0" baseline="0" dirty="0">
                <a:ln>
                  <a:noFill/>
                </a:ln>
                <a:solidFill>
                  <a:schemeClr val="tx1"/>
                </a:solidFill>
                <a:effectLst/>
                <a:latin typeface="Arial Unicode MS"/>
              </a:rPr>
              <a:t>(</a:t>
            </a:r>
            <a:r>
              <a:rPr kumimoji="0" lang="en-US" altLang="en-US" sz="1400" b="1" i="0" u="none" strike="noStrike" cap="none" normalizeH="0" baseline="0" dirty="0" err="1">
                <a:ln>
                  <a:noFill/>
                </a:ln>
                <a:solidFill>
                  <a:schemeClr val="tx1"/>
                </a:solidFill>
                <a:effectLst/>
                <a:latin typeface="Arial Unicode MS"/>
              </a:rPr>
              <a:t>LayoutManager</a:t>
            </a:r>
            <a:r>
              <a:rPr kumimoji="0" lang="en-US" altLang="en-US" sz="1400" b="1" i="0" u="none" strike="noStrike" cap="none" normalizeH="0" baseline="0" dirty="0">
                <a:ln>
                  <a:noFill/>
                </a:ln>
                <a:solidFill>
                  <a:schemeClr val="tx1"/>
                </a:solidFill>
                <a:effectLst/>
                <a:latin typeface="Arial Unicode MS"/>
              </a:rPr>
              <a:t> </a:t>
            </a:r>
            <a:r>
              <a:rPr kumimoji="0" lang="en-US" altLang="en-US" sz="1400" b="1" i="0" u="none" strike="noStrike" cap="none" normalizeH="0" baseline="0" dirty="0" err="1">
                <a:ln>
                  <a:noFill/>
                </a:ln>
                <a:solidFill>
                  <a:schemeClr val="tx1"/>
                </a:solidFill>
                <a:effectLst/>
                <a:latin typeface="Arial Unicode MS"/>
              </a:rPr>
              <a:t>mgr</a:t>
            </a:r>
            <a:r>
              <a:rPr kumimoji="0" lang="en-US" altLang="en-US" sz="1400" b="1"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Sets the layout manager for the panel.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Unicode MS"/>
              </a:rPr>
              <a:t>add(Component comp)</a:t>
            </a:r>
            <a:r>
              <a:rPr kumimoji="0" lang="en-US" altLang="en-US" sz="1400" b="0" i="0" u="none" strike="noStrike" cap="none" normalizeH="0" baseline="0" dirty="0">
                <a:ln>
                  <a:noFill/>
                </a:ln>
                <a:solidFill>
                  <a:schemeClr val="tx1"/>
                </a:solidFill>
                <a:effectLst/>
              </a:rPr>
              <a:t>: Adds a component to the panel.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setBackground</a:t>
            </a:r>
            <a:r>
              <a:rPr kumimoji="0" lang="en-US" altLang="en-US" sz="1400" b="1" i="0" u="none" strike="noStrike" cap="none" normalizeH="0" baseline="0" dirty="0">
                <a:ln>
                  <a:noFill/>
                </a:ln>
                <a:solidFill>
                  <a:schemeClr val="tx1"/>
                </a:solidFill>
                <a:effectLst/>
                <a:latin typeface="Arial Unicode MS"/>
              </a:rPr>
              <a:t>(Color </a:t>
            </a:r>
            <a:r>
              <a:rPr kumimoji="0" lang="en-US" altLang="en-US" sz="1400" b="1" i="0" u="none" strike="noStrike" cap="none" normalizeH="0" baseline="0" dirty="0" err="1">
                <a:ln>
                  <a:noFill/>
                </a:ln>
                <a:solidFill>
                  <a:schemeClr val="tx1"/>
                </a:solidFill>
                <a:effectLst/>
                <a:latin typeface="Arial Unicode MS"/>
              </a:rPr>
              <a:t>bg</a:t>
            </a:r>
            <a:r>
              <a:rPr kumimoji="0" lang="en-US" altLang="en-US" sz="1400" b="1"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Sets the background color of the panel.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2"/>
                </a:solidFill>
                <a:effectLst/>
                <a:latin typeface="Arial" panose="020B0604020202020204" pitchFamily="34" charset="0"/>
              </a:rPr>
              <a:t>Java AWT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AWT provides the foundational classes for building GUIs and includes components, layout managers, and event handling. Here are some key methods:</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Unicode MS"/>
              </a:rPr>
              <a:t>Frame</a:t>
            </a: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setTitle</a:t>
            </a:r>
            <a:r>
              <a:rPr kumimoji="0" lang="en-US" altLang="en-US" sz="1400" b="1" i="0" u="none" strike="noStrike" cap="none" normalizeH="0" baseline="0" dirty="0">
                <a:ln>
                  <a:noFill/>
                </a:ln>
                <a:solidFill>
                  <a:schemeClr val="tx1"/>
                </a:solidFill>
                <a:effectLst/>
                <a:latin typeface="Arial Unicode MS"/>
              </a:rPr>
              <a:t>(String title)</a:t>
            </a:r>
            <a:r>
              <a:rPr kumimoji="0" lang="en-US" altLang="en-US" sz="1400" b="0" i="0" u="none" strike="noStrike" cap="none" normalizeH="0" baseline="0" dirty="0">
                <a:ln>
                  <a:noFill/>
                </a:ln>
                <a:solidFill>
                  <a:schemeClr val="tx1"/>
                </a:solidFill>
                <a:effectLst/>
              </a:rPr>
              <a:t>: Sets the title of the frame.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setSize</a:t>
            </a:r>
            <a:r>
              <a:rPr kumimoji="0" lang="en-US" altLang="en-US" sz="1400" b="1" i="0" u="none" strike="noStrike" cap="none" normalizeH="0" baseline="0" dirty="0">
                <a:ln>
                  <a:noFill/>
                </a:ln>
                <a:solidFill>
                  <a:schemeClr val="tx1"/>
                </a:solidFill>
                <a:effectLst/>
                <a:latin typeface="Arial Unicode MS"/>
              </a:rPr>
              <a:t>(int width, int height)</a:t>
            </a:r>
            <a:r>
              <a:rPr kumimoji="0" lang="en-US" altLang="en-US" sz="1400" b="0" i="0" u="none" strike="noStrike" cap="none" normalizeH="0" baseline="0" dirty="0">
                <a:ln>
                  <a:noFill/>
                </a:ln>
                <a:solidFill>
                  <a:schemeClr val="tx1"/>
                </a:solidFill>
                <a:effectLst/>
              </a:rPr>
              <a:t>: Sets the size of the frame.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setVisible</a:t>
            </a:r>
            <a:r>
              <a:rPr kumimoji="0" lang="en-US" altLang="en-US" sz="1400" b="1" i="0" u="none" strike="noStrike" cap="none" normalizeH="0" baseline="0" dirty="0">
                <a:ln>
                  <a:noFill/>
                </a:ln>
                <a:solidFill>
                  <a:schemeClr val="tx1"/>
                </a:solidFill>
                <a:effectLst/>
                <a:latin typeface="Arial Unicode MS"/>
              </a:rPr>
              <a:t>(</a:t>
            </a:r>
            <a:r>
              <a:rPr kumimoji="0" lang="en-US" altLang="en-US" sz="1400" b="1" i="0" u="none" strike="noStrike" cap="none" normalizeH="0" baseline="0" dirty="0" err="1">
                <a:ln>
                  <a:noFill/>
                </a:ln>
                <a:solidFill>
                  <a:schemeClr val="tx1"/>
                </a:solidFill>
                <a:effectLst/>
                <a:latin typeface="Arial Unicode MS"/>
              </a:rPr>
              <a:t>boolean</a:t>
            </a:r>
            <a:r>
              <a:rPr kumimoji="0" lang="en-US" altLang="en-US" sz="1400" b="1" i="0" u="none" strike="noStrike" cap="none" normalizeH="0" baseline="0" dirty="0">
                <a:ln>
                  <a:noFill/>
                </a:ln>
                <a:solidFill>
                  <a:schemeClr val="tx1"/>
                </a:solidFill>
                <a:effectLst/>
                <a:latin typeface="Arial Unicode MS"/>
              </a:rPr>
              <a:t> b)</a:t>
            </a:r>
            <a:r>
              <a:rPr kumimoji="0" lang="en-US" altLang="en-US" sz="1400" b="0" i="0" u="none" strike="noStrike" cap="none" normalizeH="0" baseline="0" dirty="0">
                <a:ln>
                  <a:noFill/>
                </a:ln>
                <a:solidFill>
                  <a:schemeClr val="tx1"/>
                </a:solidFill>
                <a:effectLst/>
              </a:rPr>
              <a:t>: Makes the frame visible or invisible.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Unicode MS"/>
              </a:rPr>
              <a:t>add(Component comp)</a:t>
            </a:r>
            <a:r>
              <a:rPr kumimoji="0" lang="en-US" altLang="en-US" sz="1400" b="0" i="0" u="none" strike="noStrike" cap="none" normalizeH="0" baseline="0" dirty="0">
                <a:ln>
                  <a:noFill/>
                </a:ln>
                <a:solidFill>
                  <a:schemeClr val="tx1"/>
                </a:solidFill>
                <a:effectLst/>
              </a:rPr>
              <a:t>: Adds a component to the frame.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setLayout</a:t>
            </a:r>
            <a:r>
              <a:rPr kumimoji="0" lang="en-US" altLang="en-US" sz="1400" b="1" i="0" u="none" strike="noStrike" cap="none" normalizeH="0" baseline="0" dirty="0">
                <a:ln>
                  <a:noFill/>
                </a:ln>
                <a:solidFill>
                  <a:schemeClr val="tx1"/>
                </a:solidFill>
                <a:effectLst/>
                <a:latin typeface="Arial Unicode MS"/>
              </a:rPr>
              <a:t>(</a:t>
            </a:r>
            <a:r>
              <a:rPr kumimoji="0" lang="en-US" altLang="en-US" sz="1400" b="1" i="0" u="none" strike="noStrike" cap="none" normalizeH="0" baseline="0" dirty="0" err="1">
                <a:ln>
                  <a:noFill/>
                </a:ln>
                <a:solidFill>
                  <a:schemeClr val="tx1"/>
                </a:solidFill>
                <a:effectLst/>
                <a:latin typeface="Arial Unicode MS"/>
              </a:rPr>
              <a:t>LayoutManager</a:t>
            </a:r>
            <a:r>
              <a:rPr kumimoji="0" lang="en-US" altLang="en-US" sz="1400" b="1" i="0" u="none" strike="noStrike" cap="none" normalizeH="0" baseline="0" dirty="0">
                <a:ln>
                  <a:noFill/>
                </a:ln>
                <a:solidFill>
                  <a:schemeClr val="tx1"/>
                </a:solidFill>
                <a:effectLst/>
                <a:latin typeface="Arial Unicode MS"/>
              </a:rPr>
              <a:t> </a:t>
            </a:r>
            <a:r>
              <a:rPr kumimoji="0" lang="en-US" altLang="en-US" sz="1400" b="1" i="0" u="none" strike="noStrike" cap="none" normalizeH="0" baseline="0" dirty="0" err="1">
                <a:ln>
                  <a:noFill/>
                </a:ln>
                <a:solidFill>
                  <a:schemeClr val="tx1"/>
                </a:solidFill>
                <a:effectLst/>
                <a:latin typeface="Arial Unicode MS"/>
              </a:rPr>
              <a:t>mgr</a:t>
            </a:r>
            <a:r>
              <a:rPr kumimoji="0" lang="en-US" altLang="en-US" sz="1400" b="1"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Sets the layout manager for the frame.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setBackground</a:t>
            </a:r>
            <a:r>
              <a:rPr kumimoji="0" lang="en-US" altLang="en-US" sz="1400" b="1" i="0" u="none" strike="noStrike" cap="none" normalizeH="0" baseline="0" dirty="0">
                <a:ln>
                  <a:noFill/>
                </a:ln>
                <a:solidFill>
                  <a:schemeClr val="tx1"/>
                </a:solidFill>
                <a:effectLst/>
                <a:latin typeface="Arial Unicode MS"/>
              </a:rPr>
              <a:t>(Color </a:t>
            </a:r>
            <a:r>
              <a:rPr kumimoji="0" lang="en-US" altLang="en-US" sz="1400" b="1" i="0" u="none" strike="noStrike" cap="none" normalizeH="0" baseline="0" dirty="0" err="1">
                <a:ln>
                  <a:noFill/>
                </a:ln>
                <a:solidFill>
                  <a:schemeClr val="tx1"/>
                </a:solidFill>
                <a:effectLst/>
                <a:latin typeface="Arial Unicode MS"/>
              </a:rPr>
              <a:t>bg</a:t>
            </a:r>
            <a:r>
              <a:rPr kumimoji="0" lang="en-US" altLang="en-US" sz="1400" b="1" i="0" u="none" strike="noStrike" cap="none" normalizeH="0" baseline="0" dirty="0">
                <a:ln>
                  <a:noFill/>
                </a:ln>
                <a:solidFill>
                  <a:schemeClr val="tx1"/>
                </a:solidFill>
                <a:effectLst/>
                <a:latin typeface="Arial Unicode MS"/>
              </a:rPr>
              <a:t>)</a:t>
            </a:r>
            <a:r>
              <a:rPr kumimoji="0" lang="en-US" altLang="en-US" sz="1400" b="0" i="0" u="none" strike="noStrike" cap="none" normalizeH="0" baseline="0" dirty="0">
                <a:ln>
                  <a:noFill/>
                </a:ln>
                <a:solidFill>
                  <a:schemeClr val="tx1"/>
                </a:solidFill>
                <a:effectLst/>
              </a:rPr>
              <a:t>: Sets the background color of the frame.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Unicode MS"/>
              </a:rPr>
              <a:t>Button</a:t>
            </a: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setLabel</a:t>
            </a:r>
            <a:r>
              <a:rPr kumimoji="0" lang="en-US" altLang="en-US" sz="1400" b="1" i="0" u="none" strike="noStrike" cap="none" normalizeH="0" baseline="0" dirty="0">
                <a:ln>
                  <a:noFill/>
                </a:ln>
                <a:solidFill>
                  <a:schemeClr val="tx1"/>
                </a:solidFill>
                <a:effectLst/>
                <a:latin typeface="Arial Unicode MS"/>
              </a:rPr>
              <a:t>(String label)</a:t>
            </a:r>
            <a:r>
              <a:rPr kumimoji="0" lang="en-US" altLang="en-US" sz="1400" b="0" i="0" u="none" strike="noStrike" cap="none" normalizeH="0" baseline="0" dirty="0">
                <a:ln>
                  <a:noFill/>
                </a:ln>
                <a:solidFill>
                  <a:schemeClr val="tx1"/>
                </a:solidFill>
                <a:effectLst/>
              </a:rPr>
              <a:t>: Sets the label of the button.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addActionListener</a:t>
            </a:r>
            <a:r>
              <a:rPr kumimoji="0" lang="en-US" altLang="en-US" sz="1400" b="1" i="0" u="none" strike="noStrike" cap="none" normalizeH="0" baseline="0" dirty="0">
                <a:ln>
                  <a:noFill/>
                </a:ln>
                <a:solidFill>
                  <a:schemeClr val="tx1"/>
                </a:solidFill>
                <a:effectLst/>
                <a:latin typeface="Arial Unicode MS"/>
              </a:rPr>
              <a:t>(ActionListener l)</a:t>
            </a:r>
            <a:r>
              <a:rPr kumimoji="0" lang="en-US" altLang="en-US" sz="1400" b="0" i="0" u="none" strike="noStrike" cap="none" normalizeH="0" baseline="0" dirty="0">
                <a:ln>
                  <a:noFill/>
                </a:ln>
                <a:solidFill>
                  <a:schemeClr val="tx1"/>
                </a:solidFill>
                <a:effectLst/>
              </a:rPr>
              <a:t>: Adds an action listener to the button.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Unicode MS"/>
              </a:rPr>
              <a:t>setEnabled</a:t>
            </a:r>
            <a:r>
              <a:rPr kumimoji="0" lang="en-US" altLang="en-US" sz="1400" b="1" i="0" u="none" strike="noStrike" cap="none" normalizeH="0" baseline="0" dirty="0">
                <a:ln>
                  <a:noFill/>
                </a:ln>
                <a:solidFill>
                  <a:schemeClr val="tx1"/>
                </a:solidFill>
                <a:effectLst/>
                <a:latin typeface="Arial Unicode MS"/>
              </a:rPr>
              <a:t>(</a:t>
            </a:r>
            <a:r>
              <a:rPr kumimoji="0" lang="en-US" altLang="en-US" sz="1400" b="1" i="0" u="none" strike="noStrike" cap="none" normalizeH="0" baseline="0" dirty="0" err="1">
                <a:ln>
                  <a:noFill/>
                </a:ln>
                <a:solidFill>
                  <a:schemeClr val="tx1"/>
                </a:solidFill>
                <a:effectLst/>
                <a:latin typeface="Arial Unicode MS"/>
              </a:rPr>
              <a:t>boolean</a:t>
            </a:r>
            <a:r>
              <a:rPr kumimoji="0" lang="en-US" altLang="en-US" sz="1400" b="1" i="0" u="none" strike="noStrike" cap="none" normalizeH="0" baseline="0" dirty="0">
                <a:ln>
                  <a:noFill/>
                </a:ln>
                <a:solidFill>
                  <a:schemeClr val="tx1"/>
                </a:solidFill>
                <a:effectLst/>
                <a:latin typeface="Arial Unicode MS"/>
              </a:rPr>
              <a:t> b)</a:t>
            </a:r>
            <a:r>
              <a:rPr kumimoji="0" lang="en-US" altLang="en-US" sz="1400" b="0" i="0" u="none" strike="noStrike" cap="none" normalizeH="0" baseline="0" dirty="0">
                <a:ln>
                  <a:noFill/>
                </a:ln>
                <a:solidFill>
                  <a:schemeClr val="tx1"/>
                </a:solidFill>
                <a:effectLst/>
              </a:rPr>
              <a:t>: Enables or disables the button.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380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DD17E-3E2A-49FA-2B4E-38C7D7B6BA7A}"/>
              </a:ext>
            </a:extLst>
          </p:cNvPr>
          <p:cNvSpPr>
            <a:spLocks noChangeArrowheads="1"/>
          </p:cNvSpPr>
          <p:nvPr/>
        </p:nvSpPr>
        <p:spPr bwMode="auto">
          <a:xfrm>
            <a:off x="511277" y="1397674"/>
            <a:ext cx="10136108"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2"/>
                </a:solidFill>
                <a:effectLst/>
                <a:latin typeface="Arial Unicode MS"/>
              </a:rPr>
              <a:t>Label</a:t>
            </a:r>
            <a:endParaRPr kumimoji="0" lang="en-US" altLang="en-US" sz="2000" b="1" i="0" u="none" strike="noStrike" cap="none" normalizeH="0" baseline="0" dirty="0">
              <a:ln>
                <a:noFill/>
              </a:ln>
              <a:solidFill>
                <a:schemeClr val="accent2"/>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setText</a:t>
            </a:r>
            <a:r>
              <a:rPr kumimoji="0" lang="en-US" altLang="en-US" sz="2000" b="1" i="0" u="none" strike="noStrike" cap="none" normalizeH="0" baseline="0" dirty="0">
                <a:ln>
                  <a:noFill/>
                </a:ln>
                <a:solidFill>
                  <a:schemeClr val="tx1"/>
                </a:solidFill>
                <a:effectLst/>
                <a:latin typeface="Arial Unicode MS"/>
              </a:rPr>
              <a:t>(String text)</a:t>
            </a:r>
            <a:r>
              <a:rPr kumimoji="0" lang="en-US" altLang="en-US" sz="2000" b="0" i="0" u="none" strike="noStrike" cap="none" normalizeH="0" baseline="0" dirty="0">
                <a:ln>
                  <a:noFill/>
                </a:ln>
                <a:solidFill>
                  <a:schemeClr val="tx1"/>
                </a:solidFill>
                <a:effectLst/>
              </a:rPr>
              <a:t>: Sets the text of the label.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setAlignment</a:t>
            </a:r>
            <a:r>
              <a:rPr kumimoji="0" lang="en-US" altLang="en-US" sz="2000" b="1" i="0" u="none" strike="noStrike" cap="none" normalizeH="0" baseline="0" dirty="0">
                <a:ln>
                  <a:noFill/>
                </a:ln>
                <a:solidFill>
                  <a:schemeClr val="tx1"/>
                </a:solidFill>
                <a:effectLst/>
                <a:latin typeface="Arial Unicode MS"/>
              </a:rPr>
              <a:t>(int alignment)</a:t>
            </a:r>
            <a:r>
              <a:rPr kumimoji="0" lang="en-US" altLang="en-US" sz="2000" b="0" i="0" u="none" strike="noStrike" cap="none" normalizeH="0" baseline="0" dirty="0">
                <a:ln>
                  <a:noFill/>
                </a:ln>
                <a:solidFill>
                  <a:schemeClr val="tx1"/>
                </a:solidFill>
                <a:effectLst/>
              </a:rPr>
              <a:t>: Sets the alignment of the label (e.g., </a:t>
            </a:r>
            <a:r>
              <a:rPr kumimoji="0" lang="en-US" altLang="en-US" sz="2000" b="0" i="0" u="none" strike="noStrike" cap="none" normalizeH="0" baseline="0" dirty="0" err="1">
                <a:ln>
                  <a:noFill/>
                </a:ln>
                <a:solidFill>
                  <a:schemeClr val="tx1"/>
                </a:solidFill>
                <a:effectLst/>
                <a:latin typeface="Arial Unicode MS"/>
              </a:rPr>
              <a:t>Label.CENTER</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setForeground</a:t>
            </a:r>
            <a:r>
              <a:rPr kumimoji="0" lang="en-US" altLang="en-US" sz="2000" b="1" i="0" u="none" strike="noStrike" cap="none" normalizeH="0" baseline="0" dirty="0">
                <a:ln>
                  <a:noFill/>
                </a:ln>
                <a:solidFill>
                  <a:schemeClr val="tx1"/>
                </a:solidFill>
                <a:effectLst/>
                <a:latin typeface="Arial Unicode MS"/>
              </a:rPr>
              <a:t>(Color color)</a:t>
            </a:r>
            <a:r>
              <a:rPr kumimoji="0" lang="en-US" altLang="en-US" sz="2000" b="0" i="0" u="none" strike="noStrike" cap="none" normalizeH="0" baseline="0" dirty="0">
                <a:ln>
                  <a:noFill/>
                </a:ln>
                <a:solidFill>
                  <a:schemeClr val="tx1"/>
                </a:solidFill>
                <a:effectLst/>
              </a:rPr>
              <a:t>: Sets the foreground color of the label.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Unicode MS"/>
              </a:rPr>
              <a:t>TextField</a:t>
            </a: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setText</a:t>
            </a:r>
            <a:r>
              <a:rPr kumimoji="0" lang="en-US" altLang="en-US" sz="2000" b="1" i="0" u="none" strike="noStrike" cap="none" normalizeH="0" baseline="0" dirty="0">
                <a:ln>
                  <a:noFill/>
                </a:ln>
                <a:solidFill>
                  <a:schemeClr val="tx1"/>
                </a:solidFill>
                <a:effectLst/>
                <a:latin typeface="Arial Unicode MS"/>
              </a:rPr>
              <a:t>(String text)</a:t>
            </a:r>
            <a:r>
              <a:rPr kumimoji="0" lang="en-US" altLang="en-US" sz="2000" b="0" i="0" u="none" strike="noStrike" cap="none" normalizeH="0" baseline="0" dirty="0">
                <a:ln>
                  <a:noFill/>
                </a:ln>
                <a:solidFill>
                  <a:schemeClr val="tx1"/>
                </a:solidFill>
                <a:effectLst/>
              </a:rPr>
              <a:t>: Sets the text of the text field.</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getText</a:t>
            </a:r>
            <a:r>
              <a:rPr kumimoji="0" lang="en-US" altLang="en-US" sz="2000" b="1"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Returns the text from the text field.</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setColumns</a:t>
            </a:r>
            <a:r>
              <a:rPr kumimoji="0" lang="en-US" altLang="en-US" sz="2000" b="1" i="0" u="none" strike="noStrike" cap="none" normalizeH="0" baseline="0" dirty="0">
                <a:ln>
                  <a:noFill/>
                </a:ln>
                <a:solidFill>
                  <a:schemeClr val="tx1"/>
                </a:solidFill>
                <a:effectLst/>
                <a:latin typeface="Arial Unicode MS"/>
              </a:rPr>
              <a:t>(int columns)</a:t>
            </a:r>
            <a:r>
              <a:rPr kumimoji="0" lang="en-US" altLang="en-US" sz="2000" b="0" i="0" u="none" strike="noStrike" cap="none" normalizeH="0" baseline="0" dirty="0">
                <a:ln>
                  <a:noFill/>
                </a:ln>
                <a:solidFill>
                  <a:schemeClr val="tx1"/>
                </a:solidFill>
                <a:effectLst/>
              </a:rPr>
              <a:t>: Sets the number of columns in the text field.</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Unicode MS"/>
              </a:rPr>
              <a:t>Panel</a:t>
            </a: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setLayout</a:t>
            </a:r>
            <a:r>
              <a:rPr kumimoji="0" lang="en-US" altLang="en-US" sz="2000" b="1" i="0" u="none" strike="noStrike" cap="none" normalizeH="0" baseline="0" dirty="0">
                <a:ln>
                  <a:noFill/>
                </a:ln>
                <a:solidFill>
                  <a:schemeClr val="tx1"/>
                </a:solidFill>
                <a:effectLst/>
                <a:latin typeface="Arial Unicode MS"/>
              </a:rPr>
              <a:t>(</a:t>
            </a:r>
            <a:r>
              <a:rPr kumimoji="0" lang="en-US" altLang="en-US" sz="2000" b="1" i="0" u="none" strike="noStrike" cap="none" normalizeH="0" baseline="0" dirty="0" err="1">
                <a:ln>
                  <a:noFill/>
                </a:ln>
                <a:solidFill>
                  <a:schemeClr val="tx1"/>
                </a:solidFill>
                <a:effectLst/>
                <a:latin typeface="Arial Unicode MS"/>
              </a:rPr>
              <a:t>LayoutManager</a:t>
            </a:r>
            <a:r>
              <a:rPr kumimoji="0" lang="en-US" altLang="en-US" sz="2000" b="1" i="0" u="none" strike="noStrike" cap="none" normalizeH="0" baseline="0" dirty="0">
                <a:ln>
                  <a:noFill/>
                </a:ln>
                <a:solidFill>
                  <a:schemeClr val="tx1"/>
                </a:solidFill>
                <a:effectLst/>
                <a:latin typeface="Arial Unicode MS"/>
              </a:rPr>
              <a:t> </a:t>
            </a:r>
            <a:r>
              <a:rPr kumimoji="0" lang="en-US" altLang="en-US" sz="2000" b="1" i="0" u="none" strike="noStrike" cap="none" normalizeH="0" baseline="0" dirty="0" err="1">
                <a:ln>
                  <a:noFill/>
                </a:ln>
                <a:solidFill>
                  <a:schemeClr val="tx1"/>
                </a:solidFill>
                <a:effectLst/>
                <a:latin typeface="Arial Unicode MS"/>
              </a:rPr>
              <a:t>mgr</a:t>
            </a:r>
            <a:r>
              <a:rPr kumimoji="0" lang="en-US" altLang="en-US" sz="2000" b="1"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Sets the layout manager for the panel.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Unicode MS"/>
              </a:rPr>
              <a:t>add(Component comp)</a:t>
            </a:r>
            <a:r>
              <a:rPr kumimoji="0" lang="en-US" altLang="en-US" sz="2000" b="0" i="0" u="none" strike="noStrike" cap="none" normalizeH="0" baseline="0" dirty="0">
                <a:ln>
                  <a:noFill/>
                </a:ln>
                <a:solidFill>
                  <a:schemeClr val="tx1"/>
                </a:solidFill>
                <a:effectLst/>
              </a:rPr>
              <a:t>: Adds a component to the panel.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Unicode MS"/>
              </a:rPr>
              <a:t>setBackground</a:t>
            </a:r>
            <a:r>
              <a:rPr kumimoji="0" lang="en-US" altLang="en-US" sz="2000" b="1" i="0" u="none" strike="noStrike" cap="none" normalizeH="0" baseline="0" dirty="0">
                <a:ln>
                  <a:noFill/>
                </a:ln>
                <a:solidFill>
                  <a:schemeClr val="tx1"/>
                </a:solidFill>
                <a:effectLst/>
                <a:latin typeface="Arial Unicode MS"/>
              </a:rPr>
              <a:t>(Color </a:t>
            </a:r>
            <a:r>
              <a:rPr kumimoji="0" lang="en-US" altLang="en-US" sz="2000" b="1" i="0" u="none" strike="noStrike" cap="none" normalizeH="0" baseline="0" dirty="0" err="1">
                <a:ln>
                  <a:noFill/>
                </a:ln>
                <a:solidFill>
                  <a:schemeClr val="tx1"/>
                </a:solidFill>
                <a:effectLst/>
                <a:latin typeface="Arial Unicode MS"/>
              </a:rPr>
              <a:t>bg</a:t>
            </a:r>
            <a:r>
              <a:rPr kumimoji="0" lang="en-US" altLang="en-US" sz="2000" b="1"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Sets the background color of the panel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6763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DD9C4B-6A34-51BC-3A72-BFC2825B9D83}"/>
              </a:ext>
            </a:extLst>
          </p:cNvPr>
          <p:cNvSpPr>
            <a:spLocks noChangeArrowheads="1"/>
          </p:cNvSpPr>
          <p:nvPr/>
        </p:nvSpPr>
        <p:spPr bwMode="auto">
          <a:xfrm>
            <a:off x="98323" y="664542"/>
            <a:ext cx="12860594"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accent2"/>
                </a:solidFill>
                <a:effectLst/>
                <a:latin typeface="Arial" panose="020B0604020202020204" pitchFamily="34" charset="0"/>
              </a:rPr>
              <a:t>Layout Managers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Both Swing and AWT use layout managers to control the arrangement of components within containers.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rial Unicode MS"/>
              </a:rPr>
              <a:t>BorderLayout</a:t>
            </a: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Unicode MS"/>
              </a:rPr>
              <a:t>add(Component comp, Object constraints)</a:t>
            </a:r>
            <a:r>
              <a:rPr kumimoji="0" lang="en-US" altLang="en-US" sz="1600" b="0" i="0" u="none" strike="noStrike" cap="none" normalizeH="0" baseline="0" dirty="0">
                <a:ln>
                  <a:noFill/>
                </a:ln>
                <a:solidFill>
                  <a:schemeClr val="tx1"/>
                </a:solidFill>
                <a:effectLst/>
              </a:rPr>
              <a:t>: Adds a component with a specific constraint (e.g., </a:t>
            </a:r>
            <a:r>
              <a:rPr kumimoji="0" lang="en-US" altLang="en-US" sz="1600" b="0" i="0" u="none" strike="noStrike" cap="none" normalizeH="0" baseline="0" dirty="0" err="1">
                <a:ln>
                  <a:noFill/>
                </a:ln>
                <a:solidFill>
                  <a:schemeClr val="tx1"/>
                </a:solidFill>
                <a:effectLst/>
                <a:latin typeface="Arial Unicode MS"/>
              </a:rPr>
              <a:t>BorderLayout.NORTH</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rial Unicode MS"/>
              </a:rPr>
              <a:t>FlowLayout</a:t>
            </a: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setAlignment</a:t>
            </a:r>
            <a:r>
              <a:rPr kumimoji="0" lang="en-US" altLang="en-US" sz="1600" b="1" i="0" u="none" strike="noStrike" cap="none" normalizeH="0" baseline="0" dirty="0">
                <a:ln>
                  <a:noFill/>
                </a:ln>
                <a:solidFill>
                  <a:schemeClr val="tx1"/>
                </a:solidFill>
                <a:effectLst/>
                <a:latin typeface="Arial Unicode MS"/>
              </a:rPr>
              <a:t>(int align)</a:t>
            </a:r>
            <a:r>
              <a:rPr kumimoji="0" lang="en-US" altLang="en-US" sz="1600" b="0" i="0" u="none" strike="noStrike" cap="none" normalizeH="0" baseline="0" dirty="0">
                <a:ln>
                  <a:noFill/>
                </a:ln>
                <a:solidFill>
                  <a:schemeClr val="tx1"/>
                </a:solidFill>
                <a:effectLst/>
              </a:rPr>
              <a:t>: Sets the alignment for the layout (e.g., </a:t>
            </a:r>
            <a:r>
              <a:rPr kumimoji="0" lang="en-US" altLang="en-US" sz="1600" b="0" i="0" u="none" strike="noStrike" cap="none" normalizeH="0" baseline="0" dirty="0" err="1">
                <a:ln>
                  <a:noFill/>
                </a:ln>
                <a:solidFill>
                  <a:schemeClr val="tx1"/>
                </a:solidFill>
                <a:effectLst/>
                <a:latin typeface="Arial Unicode MS"/>
              </a:rPr>
              <a:t>FlowLayout.LEFT</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setHgap</a:t>
            </a:r>
            <a:r>
              <a:rPr kumimoji="0" lang="en-US" altLang="en-US" sz="1600" b="1" i="0" u="none" strike="noStrike" cap="none" normalizeH="0" baseline="0" dirty="0">
                <a:ln>
                  <a:noFill/>
                </a:ln>
                <a:solidFill>
                  <a:schemeClr val="tx1"/>
                </a:solidFill>
                <a:effectLst/>
                <a:latin typeface="Arial Unicode MS"/>
              </a:rPr>
              <a:t>(int </a:t>
            </a:r>
            <a:r>
              <a:rPr kumimoji="0" lang="en-US" altLang="en-US" sz="1600" b="1" i="0" u="none" strike="noStrike" cap="none" normalizeH="0" baseline="0" dirty="0" err="1">
                <a:ln>
                  <a:noFill/>
                </a:ln>
                <a:solidFill>
                  <a:schemeClr val="tx1"/>
                </a:solidFill>
                <a:effectLst/>
                <a:latin typeface="Arial Unicode MS"/>
              </a:rPr>
              <a:t>hgap</a:t>
            </a:r>
            <a:r>
              <a:rPr kumimoji="0" lang="en-US" altLang="en-US" sz="1600" b="1"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Sets the horizontal gap between components.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setVgap</a:t>
            </a:r>
            <a:r>
              <a:rPr kumimoji="0" lang="en-US" altLang="en-US" sz="1600" b="1" i="0" u="none" strike="noStrike" cap="none" normalizeH="0" baseline="0" dirty="0">
                <a:ln>
                  <a:noFill/>
                </a:ln>
                <a:solidFill>
                  <a:schemeClr val="tx1"/>
                </a:solidFill>
                <a:effectLst/>
                <a:latin typeface="Arial Unicode MS"/>
              </a:rPr>
              <a:t>(int </a:t>
            </a:r>
            <a:r>
              <a:rPr kumimoji="0" lang="en-US" altLang="en-US" sz="1600" b="1" i="0" u="none" strike="noStrike" cap="none" normalizeH="0" baseline="0" dirty="0" err="1">
                <a:ln>
                  <a:noFill/>
                </a:ln>
                <a:solidFill>
                  <a:schemeClr val="tx1"/>
                </a:solidFill>
                <a:effectLst/>
                <a:latin typeface="Arial Unicode MS"/>
              </a:rPr>
              <a:t>vgap</a:t>
            </a:r>
            <a:r>
              <a:rPr kumimoji="0" lang="en-US" altLang="en-US" sz="1600" b="1"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Sets the vertical gap between components.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rial Unicode MS"/>
              </a:rPr>
              <a:t>GridLayout</a:t>
            </a: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setRows</a:t>
            </a:r>
            <a:r>
              <a:rPr kumimoji="0" lang="en-US" altLang="en-US" sz="1600" b="1" i="0" u="none" strike="noStrike" cap="none" normalizeH="0" baseline="0" dirty="0">
                <a:ln>
                  <a:noFill/>
                </a:ln>
                <a:solidFill>
                  <a:schemeClr val="tx1"/>
                </a:solidFill>
                <a:effectLst/>
                <a:latin typeface="Arial Unicode MS"/>
              </a:rPr>
              <a:t>(int rows)</a:t>
            </a:r>
            <a:r>
              <a:rPr kumimoji="0" lang="en-US" altLang="en-US" sz="1600" b="0" i="0" u="none" strike="noStrike" cap="none" normalizeH="0" baseline="0" dirty="0">
                <a:ln>
                  <a:noFill/>
                </a:ln>
                <a:solidFill>
                  <a:schemeClr val="tx1"/>
                </a:solidFill>
                <a:effectLst/>
              </a:rPr>
              <a:t>: Sets the number of rows in the layout.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setColumns</a:t>
            </a:r>
            <a:r>
              <a:rPr kumimoji="0" lang="en-US" altLang="en-US" sz="1600" b="1" i="0" u="none" strike="noStrike" cap="none" normalizeH="0" baseline="0" dirty="0">
                <a:ln>
                  <a:noFill/>
                </a:ln>
                <a:solidFill>
                  <a:schemeClr val="tx1"/>
                </a:solidFill>
                <a:effectLst/>
                <a:latin typeface="Arial Unicode MS"/>
              </a:rPr>
              <a:t>(int cols)</a:t>
            </a:r>
            <a:r>
              <a:rPr kumimoji="0" lang="en-US" altLang="en-US" sz="1600" b="0" i="0" u="none" strike="noStrike" cap="none" normalizeH="0" baseline="0" dirty="0">
                <a:ln>
                  <a:noFill/>
                </a:ln>
                <a:solidFill>
                  <a:schemeClr val="tx1"/>
                </a:solidFill>
                <a:effectLst/>
              </a:rPr>
              <a:t>: Sets the number of columns in the layout.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setHgap</a:t>
            </a:r>
            <a:r>
              <a:rPr kumimoji="0" lang="en-US" altLang="en-US" sz="1600" b="1" i="0" u="none" strike="noStrike" cap="none" normalizeH="0" baseline="0" dirty="0">
                <a:ln>
                  <a:noFill/>
                </a:ln>
                <a:solidFill>
                  <a:schemeClr val="tx1"/>
                </a:solidFill>
                <a:effectLst/>
                <a:latin typeface="Arial Unicode MS"/>
              </a:rPr>
              <a:t>(int </a:t>
            </a:r>
            <a:r>
              <a:rPr kumimoji="0" lang="en-US" altLang="en-US" sz="1600" b="1" i="0" u="none" strike="noStrike" cap="none" normalizeH="0" baseline="0" dirty="0" err="1">
                <a:ln>
                  <a:noFill/>
                </a:ln>
                <a:solidFill>
                  <a:schemeClr val="tx1"/>
                </a:solidFill>
                <a:effectLst/>
                <a:latin typeface="Arial Unicode MS"/>
              </a:rPr>
              <a:t>hgap</a:t>
            </a:r>
            <a:r>
              <a:rPr kumimoji="0" lang="en-US" altLang="en-US" sz="1600" b="1"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Sets the horizontal gap between components.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Unicode MS"/>
              </a:rPr>
              <a:t>setVgap</a:t>
            </a:r>
            <a:r>
              <a:rPr kumimoji="0" lang="en-US" altLang="en-US" sz="1600" b="1" i="0" u="none" strike="noStrike" cap="none" normalizeH="0" baseline="0" dirty="0">
                <a:ln>
                  <a:noFill/>
                </a:ln>
                <a:solidFill>
                  <a:schemeClr val="tx1"/>
                </a:solidFill>
                <a:effectLst/>
                <a:latin typeface="Arial Unicode MS"/>
              </a:rPr>
              <a:t>(int </a:t>
            </a:r>
            <a:r>
              <a:rPr kumimoji="0" lang="en-US" altLang="en-US" sz="1600" b="1" i="0" u="none" strike="noStrike" cap="none" normalizeH="0" baseline="0" dirty="0" err="1">
                <a:ln>
                  <a:noFill/>
                </a:ln>
                <a:solidFill>
                  <a:schemeClr val="tx1"/>
                </a:solidFill>
                <a:effectLst/>
                <a:latin typeface="Arial Unicode MS"/>
              </a:rPr>
              <a:t>vgap</a:t>
            </a:r>
            <a:r>
              <a:rPr kumimoji="0" lang="en-US" altLang="en-US" sz="1600" b="1"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Sets the vertical gap between components.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728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ree Thank You Gifs - Thank You Clipart">
            <a:extLst>
              <a:ext uri="{FF2B5EF4-FFF2-40B4-BE49-F238E27FC236}">
                <a16:creationId xmlns:a16="http://schemas.microsoft.com/office/drawing/2014/main" id="{43A0A33C-27E7-EAAF-3350-8A311FDCD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987" y="942975"/>
            <a:ext cx="7344697"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98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EEE157-120C-1502-EE64-7E95725CE2E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0269" y="589756"/>
            <a:ext cx="7620000" cy="5715000"/>
          </a:xfrm>
          <a:prstGeom prst="rect">
            <a:avLst/>
          </a:prstGeom>
          <a:noFill/>
          <a:ln>
            <a:noFill/>
          </a:ln>
        </p:spPr>
      </p:pic>
    </p:spTree>
    <p:extLst>
      <p:ext uri="{BB962C8B-B14F-4D97-AF65-F5344CB8AC3E}">
        <p14:creationId xmlns:p14="http://schemas.microsoft.com/office/powerpoint/2010/main" val="413618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3069-BD50-92E9-7A2B-9DDD366B60CE}"/>
              </a:ext>
            </a:extLst>
          </p:cNvPr>
          <p:cNvSpPr>
            <a:spLocks noGrp="1"/>
          </p:cNvSpPr>
          <p:nvPr>
            <p:ph type="title"/>
          </p:nvPr>
        </p:nvSpPr>
        <p:spPr>
          <a:xfrm>
            <a:off x="157316" y="127820"/>
            <a:ext cx="3205316" cy="688818"/>
          </a:xfrm>
        </p:spPr>
        <p:txBody>
          <a:bodyPr>
            <a:normAutofit/>
          </a:bodyPr>
          <a:lstStyle/>
          <a:p>
            <a:r>
              <a:rPr lang="en-US" sz="3200" dirty="0">
                <a:solidFill>
                  <a:schemeClr val="accent2"/>
                </a:solidFill>
                <a:effectLst/>
                <a:latin typeface="Calibri" panose="020F0502020204030204" pitchFamily="34" charset="0"/>
                <a:ea typeface="Calibri" panose="020F0502020204030204" pitchFamily="34" charset="0"/>
                <a:cs typeface="Mangal" panose="02040503050203030202" pitchFamily="18" charset="0"/>
              </a:rPr>
              <a:t>Features of Java :-</a:t>
            </a:r>
            <a:endParaRPr lang="en-IN" sz="3200" dirty="0">
              <a:solidFill>
                <a:schemeClr val="accent2"/>
              </a:solidFill>
            </a:endParaRPr>
          </a:p>
        </p:txBody>
      </p:sp>
      <p:sp>
        <p:nvSpPr>
          <p:cNvPr id="3" name="Content Placeholder 2">
            <a:extLst>
              <a:ext uri="{FF2B5EF4-FFF2-40B4-BE49-F238E27FC236}">
                <a16:creationId xmlns:a16="http://schemas.microsoft.com/office/drawing/2014/main" id="{35F7A814-1432-1154-0489-87316EECFD5F}"/>
              </a:ext>
            </a:extLst>
          </p:cNvPr>
          <p:cNvSpPr>
            <a:spLocks noGrp="1"/>
          </p:cNvSpPr>
          <p:nvPr>
            <p:ph idx="1"/>
          </p:nvPr>
        </p:nvSpPr>
        <p:spPr>
          <a:xfrm>
            <a:off x="88490" y="674754"/>
            <a:ext cx="9116686" cy="6183245"/>
          </a:xfrm>
        </p:spPr>
        <p:txBody>
          <a:bodyPr/>
          <a:lstStyle/>
          <a:p>
            <a:pPr algn="just">
              <a:lnSpc>
                <a:spcPct val="150000"/>
              </a:lnSpc>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The primary objective of </a:t>
            </a:r>
            <a:r>
              <a:rPr lang="en-US" sz="1800" u="sng" dirty="0">
                <a:solidFill>
                  <a:srgbClr val="000000"/>
                </a:solidFill>
                <a:effectLst/>
                <a:highlight>
                  <a:srgbClr val="FFFFFF"/>
                </a:highlight>
                <a:latin typeface="Times New Roman" panose="02020603050405020304" pitchFamily="18" charset="0"/>
                <a:ea typeface="Times New Roman" panose="02020603050405020304" pitchFamily="18" charset="0"/>
                <a:hlinkClick r:id="rId2"/>
              </a:rPr>
              <a:t>Java programming</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language creation was to make it portable, simple and secure programming language. Apart from this, there are also some excellent features which play an important role in the popularity of this language. The features of Java are also known as Java buzzwords.</a:t>
            </a:r>
            <a:endParaRPr lang="en-IN" sz="1800" dirty="0">
              <a:effectLst/>
              <a:highlight>
                <a:srgbClr val="FFFFFF"/>
              </a:highligh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A list of the most important features of the Java language is given below.</a:t>
            </a:r>
            <a:endParaRPr lang="en-IN" sz="1800" dirty="0">
              <a:effectLst/>
              <a:highlight>
                <a:srgbClr val="FFFFFF"/>
              </a:highlight>
              <a:latin typeface="Times New Roman" panose="02020603050405020304" pitchFamily="18" charset="0"/>
              <a:ea typeface="Times New Roman" panose="02020603050405020304" pitchFamily="18" charset="0"/>
            </a:endParaRPr>
          </a:p>
          <a:p>
            <a:endParaRPr lang="en-IN" dirty="0"/>
          </a:p>
        </p:txBody>
      </p:sp>
      <p:pic>
        <p:nvPicPr>
          <p:cNvPr id="2049" name="Picture 1" descr="Java Features">
            <a:extLst>
              <a:ext uri="{FF2B5EF4-FFF2-40B4-BE49-F238E27FC236}">
                <a16:creationId xmlns:a16="http://schemas.microsoft.com/office/drawing/2014/main" id="{C8802592-FE9F-C69B-7A40-3DB8E9BDB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516" y="2979174"/>
            <a:ext cx="6538452" cy="36941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9C1B74C-6E63-D314-0EF5-1557B16005F1}"/>
              </a:ext>
            </a:extLst>
          </p:cNvPr>
          <p:cNvSpPr>
            <a:spLocks noChangeArrowheads="1"/>
          </p:cNvSpPr>
          <p:nvPr/>
        </p:nvSpPr>
        <p:spPr bwMode="auto">
          <a:xfrm>
            <a:off x="0" y="5287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 :2.2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363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FFC0D-0774-38C0-CDFB-B91AF9476BF7}"/>
              </a:ext>
            </a:extLst>
          </p:cNvPr>
          <p:cNvSpPr txBox="1"/>
          <p:nvPr/>
        </p:nvSpPr>
        <p:spPr>
          <a:xfrm>
            <a:off x="-1" y="0"/>
            <a:ext cx="9724104"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0C579CCA-28C9-38B4-98FA-EA723928D43B}"/>
              </a:ext>
            </a:extLst>
          </p:cNvPr>
          <p:cNvSpPr txBox="1"/>
          <p:nvPr/>
        </p:nvSpPr>
        <p:spPr>
          <a:xfrm>
            <a:off x="0" y="1"/>
            <a:ext cx="9724103" cy="2585323"/>
          </a:xfrm>
          <a:prstGeom prst="rect">
            <a:avLst/>
          </a:prstGeom>
          <a:noFill/>
        </p:spPr>
        <p:txBody>
          <a:bodyPr wrap="square" rtlCol="0">
            <a:spAutoFit/>
          </a:bodyPr>
          <a:lstStyle/>
          <a:p>
            <a:pPr algn="just"/>
            <a:r>
              <a:rPr lang="en-US" b="0" i="0" dirty="0">
                <a:solidFill>
                  <a:srgbClr val="610B4B"/>
                </a:solidFill>
                <a:effectLst/>
                <a:highlight>
                  <a:srgbClr val="FFFFFF"/>
                </a:highlight>
                <a:latin typeface="erdana"/>
              </a:rPr>
              <a:t>1.Simple</a:t>
            </a:r>
          </a:p>
          <a:p>
            <a:pPr algn="just"/>
            <a:r>
              <a:rPr lang="en-US" b="0" i="0" dirty="0">
                <a:solidFill>
                  <a:srgbClr val="333333"/>
                </a:solidFill>
                <a:effectLst/>
                <a:highlight>
                  <a:srgbClr val="FFFFFF"/>
                </a:highlight>
                <a:latin typeface="inter-regular"/>
              </a:rPr>
              <a:t>Java is very easy to learn, and its syntax is simple, clean and easy to understand. According to Sun Microsystem, Java language is a simple programming language because:</a:t>
            </a:r>
          </a:p>
          <a:p>
            <a:pPr algn="just">
              <a:buFont typeface="Arial" panose="020B0604020202020204" pitchFamily="34" charset="0"/>
              <a:buChar char="•"/>
            </a:pPr>
            <a:r>
              <a:rPr lang="en-US" b="0" i="0" dirty="0">
                <a:solidFill>
                  <a:srgbClr val="000000"/>
                </a:solidFill>
                <a:effectLst/>
                <a:highlight>
                  <a:srgbClr val="FFFFFF"/>
                </a:highlight>
                <a:latin typeface="inter-regular"/>
              </a:rPr>
              <a:t>Java syntax is based on C++ (so easier for programmers to learn it after C++).</a:t>
            </a:r>
          </a:p>
          <a:p>
            <a:pPr algn="just">
              <a:buFont typeface="Arial" panose="020B0604020202020204" pitchFamily="34" charset="0"/>
              <a:buChar char="•"/>
            </a:pPr>
            <a:r>
              <a:rPr lang="en-US" b="0" i="0" dirty="0">
                <a:solidFill>
                  <a:srgbClr val="000000"/>
                </a:solidFill>
                <a:effectLst/>
                <a:highlight>
                  <a:srgbClr val="FFFFFF"/>
                </a:highlight>
                <a:latin typeface="inter-regular"/>
              </a:rPr>
              <a:t>Java has removed many complicated and rarely-used features, for example, explicit pointers, operator overloading, etc.</a:t>
            </a:r>
          </a:p>
          <a:p>
            <a:pPr algn="just">
              <a:buFont typeface="Arial" panose="020B0604020202020204" pitchFamily="34" charset="0"/>
              <a:buChar char="•"/>
            </a:pPr>
            <a:r>
              <a:rPr lang="en-US" b="0" i="0" dirty="0">
                <a:solidFill>
                  <a:srgbClr val="000000"/>
                </a:solidFill>
                <a:effectLst/>
                <a:highlight>
                  <a:srgbClr val="FFFFFF"/>
                </a:highlight>
                <a:latin typeface="inter-regular"/>
              </a:rPr>
              <a:t>There is no need to remove unreferenced objects because there is an Automatic Garbage Collection in Java.</a:t>
            </a:r>
          </a:p>
          <a:p>
            <a:endParaRPr lang="en-IN" dirty="0"/>
          </a:p>
        </p:txBody>
      </p:sp>
      <p:sp>
        <p:nvSpPr>
          <p:cNvPr id="10" name="TextBox 9">
            <a:extLst>
              <a:ext uri="{FF2B5EF4-FFF2-40B4-BE49-F238E27FC236}">
                <a16:creationId xmlns:a16="http://schemas.microsoft.com/office/drawing/2014/main" id="{340D6E42-47CD-42D2-C0C9-B0EEA5390DDA}"/>
              </a:ext>
            </a:extLst>
          </p:cNvPr>
          <p:cNvSpPr txBox="1"/>
          <p:nvPr/>
        </p:nvSpPr>
        <p:spPr>
          <a:xfrm>
            <a:off x="0" y="2654710"/>
            <a:ext cx="10304205" cy="1754326"/>
          </a:xfrm>
          <a:prstGeom prst="rect">
            <a:avLst/>
          </a:prstGeom>
          <a:noFill/>
        </p:spPr>
        <p:txBody>
          <a:bodyPr wrap="square" rtlCol="0">
            <a:spAutoFit/>
          </a:bodyPr>
          <a:lstStyle/>
          <a:p>
            <a:pPr algn="just"/>
            <a:r>
              <a:rPr lang="en-US" b="0" i="0" dirty="0">
                <a:solidFill>
                  <a:srgbClr val="333333"/>
                </a:solidFill>
                <a:effectLst/>
                <a:highlight>
                  <a:srgbClr val="FFFFFF"/>
                </a:highlight>
                <a:latin typeface="inter-regular"/>
              </a:rPr>
              <a:t>2.Java is an </a:t>
            </a:r>
            <a:r>
              <a:rPr lang="en-US" b="0" i="0" u="none" strike="noStrike" dirty="0">
                <a:solidFill>
                  <a:srgbClr val="008000"/>
                </a:solidFill>
                <a:effectLst/>
                <a:highlight>
                  <a:srgbClr val="FFFFFF"/>
                </a:highlight>
                <a:latin typeface="inter-regular"/>
                <a:hlinkClick r:id="rId2"/>
              </a:rPr>
              <a:t>object-oriented</a:t>
            </a:r>
            <a:r>
              <a:rPr lang="en-US" b="0" i="0" dirty="0">
                <a:solidFill>
                  <a:srgbClr val="333333"/>
                </a:solidFill>
                <a:effectLst/>
                <a:highlight>
                  <a:srgbClr val="FFFFFF"/>
                </a:highlight>
                <a:latin typeface="inter-regular"/>
              </a:rPr>
              <a:t> programming language. Everything in Java is an object. Object-oriented means we organize our software as a combination of different types of objects that incorporate both data and behavior.</a:t>
            </a:r>
          </a:p>
          <a:p>
            <a:pPr algn="just"/>
            <a:r>
              <a:rPr lang="en-US" b="0" i="0" dirty="0">
                <a:solidFill>
                  <a:srgbClr val="333333"/>
                </a:solidFill>
                <a:effectLst/>
                <a:highlight>
                  <a:srgbClr val="FFFFFF"/>
                </a:highlight>
                <a:latin typeface="inter-regular"/>
              </a:rPr>
              <a:t>Object-oriented programming (OOPs) is a methodology that simplifies software development and maintenance by providing some rules.</a:t>
            </a:r>
          </a:p>
          <a:p>
            <a:endParaRPr lang="en-IN" dirty="0"/>
          </a:p>
        </p:txBody>
      </p:sp>
      <p:sp>
        <p:nvSpPr>
          <p:cNvPr id="11" name="TextBox 10">
            <a:extLst>
              <a:ext uri="{FF2B5EF4-FFF2-40B4-BE49-F238E27FC236}">
                <a16:creationId xmlns:a16="http://schemas.microsoft.com/office/drawing/2014/main" id="{34ACB1D2-3957-A3F5-5ED9-FCB7FCF614D5}"/>
              </a:ext>
            </a:extLst>
          </p:cNvPr>
          <p:cNvSpPr txBox="1"/>
          <p:nvPr/>
        </p:nvSpPr>
        <p:spPr>
          <a:xfrm>
            <a:off x="0" y="4409036"/>
            <a:ext cx="10304205" cy="3693319"/>
          </a:xfrm>
          <a:prstGeom prst="rect">
            <a:avLst/>
          </a:prstGeom>
          <a:noFill/>
        </p:spPr>
        <p:txBody>
          <a:bodyPr wrap="square" rtlCol="0">
            <a:spAutoFit/>
          </a:bodyPr>
          <a:lstStyle/>
          <a:p>
            <a:pPr algn="just"/>
            <a:r>
              <a:rPr lang="en-US" b="0" i="0" dirty="0">
                <a:solidFill>
                  <a:srgbClr val="610B4B"/>
                </a:solidFill>
                <a:effectLst/>
                <a:highlight>
                  <a:srgbClr val="FFFFFF"/>
                </a:highlight>
                <a:latin typeface="erdana"/>
              </a:rPr>
              <a:t>3.Secured</a:t>
            </a:r>
          </a:p>
          <a:p>
            <a:pPr algn="just"/>
            <a:r>
              <a:rPr lang="en-US" b="0" i="0" dirty="0">
                <a:solidFill>
                  <a:srgbClr val="333333"/>
                </a:solidFill>
                <a:effectLst/>
                <a:highlight>
                  <a:srgbClr val="FFFFFF"/>
                </a:highlight>
                <a:latin typeface="inter-regular"/>
              </a:rPr>
              <a:t>Java is best known for its security. With Java, we can develop virus-free systems. Java is secured because:</a:t>
            </a:r>
          </a:p>
          <a:p>
            <a:pPr algn="just">
              <a:buFont typeface="Arial" panose="020B0604020202020204" pitchFamily="34" charset="0"/>
              <a:buChar char="•"/>
            </a:pPr>
            <a:r>
              <a:rPr lang="en-US" b="1" i="0" dirty="0">
                <a:solidFill>
                  <a:srgbClr val="000000"/>
                </a:solidFill>
                <a:effectLst/>
                <a:highlight>
                  <a:srgbClr val="FFFFFF"/>
                </a:highlight>
                <a:latin typeface="inter-bold"/>
              </a:rPr>
              <a:t>No explicit pointer</a:t>
            </a:r>
            <a:endParaRPr lang="en-US" b="0" i="0" dirty="0">
              <a:solidFill>
                <a:srgbClr val="000000"/>
              </a:solidFill>
              <a:effectLst/>
              <a:highlight>
                <a:srgbClr val="FFFFFF"/>
              </a:highlight>
              <a:latin typeface="inter-regular"/>
            </a:endParaRPr>
          </a:p>
          <a:p>
            <a:pPr algn="just">
              <a:buFont typeface="Arial" panose="020B0604020202020204" pitchFamily="34" charset="0"/>
              <a:buChar char="•"/>
            </a:pPr>
            <a:r>
              <a:rPr lang="en-US" b="1" i="0" dirty="0">
                <a:solidFill>
                  <a:srgbClr val="000000"/>
                </a:solidFill>
                <a:effectLst/>
                <a:highlight>
                  <a:srgbClr val="FFFFFF"/>
                </a:highlight>
                <a:latin typeface="inter-bold"/>
              </a:rPr>
              <a:t>Java Programs run inside a virtual machine sandbox</a:t>
            </a:r>
          </a:p>
          <a:p>
            <a:pPr algn="just">
              <a:buFont typeface="Arial" panose="020B0604020202020204" pitchFamily="34" charset="0"/>
              <a:buChar char="•"/>
            </a:pPr>
            <a:r>
              <a:rPr lang="en-US" b="1" i="0" dirty="0">
                <a:solidFill>
                  <a:srgbClr val="000000"/>
                </a:solidFill>
                <a:effectLst/>
                <a:highlight>
                  <a:srgbClr val="FFFFFF"/>
                </a:highlight>
                <a:latin typeface="inter-bold"/>
              </a:rPr>
              <a:t>Bytecode Verifier:</a:t>
            </a:r>
            <a:r>
              <a:rPr lang="en-US" b="0" i="0" dirty="0">
                <a:solidFill>
                  <a:srgbClr val="000000"/>
                </a:solidFill>
                <a:effectLst/>
                <a:highlight>
                  <a:srgbClr val="FFFFFF"/>
                </a:highlight>
                <a:latin typeface="inter-regular"/>
              </a:rPr>
              <a:t> It checks the code fragments for illegal code that can violate access rights to objects.</a:t>
            </a:r>
          </a:p>
          <a:p>
            <a:pPr algn="just">
              <a:buFont typeface="Arial" panose="020B0604020202020204" pitchFamily="34" charset="0"/>
              <a:buChar char="•"/>
            </a:pPr>
            <a:r>
              <a:rPr lang="en-US" b="1" i="0" dirty="0">
                <a:solidFill>
                  <a:srgbClr val="000000"/>
                </a:solidFill>
                <a:effectLst/>
                <a:highlight>
                  <a:srgbClr val="FFFFFF"/>
                </a:highlight>
                <a:latin typeface="inter-bold"/>
              </a:rPr>
              <a:t>Security Manager:</a:t>
            </a:r>
            <a:r>
              <a:rPr lang="en-US" b="0" i="0" dirty="0">
                <a:solidFill>
                  <a:srgbClr val="000000"/>
                </a:solidFill>
                <a:effectLst/>
                <a:highlight>
                  <a:srgbClr val="FFFFFF"/>
                </a:highlight>
                <a:latin typeface="inter-regular"/>
              </a:rPr>
              <a:t> It determines what resources a class can access such as reading and writing to the local disk.</a:t>
            </a:r>
          </a:p>
          <a:p>
            <a:pPr algn="just">
              <a:buFont typeface="Arial" panose="020B0604020202020204" pitchFamily="34" charset="0"/>
              <a:buChar char="•"/>
            </a:pPr>
            <a:r>
              <a:rPr lang="en-US" b="1" i="0" dirty="0" err="1">
                <a:solidFill>
                  <a:srgbClr val="000000"/>
                </a:solidFill>
                <a:effectLst/>
                <a:highlight>
                  <a:srgbClr val="FFFFFF"/>
                </a:highlight>
                <a:latin typeface="inter-bold"/>
              </a:rPr>
              <a:t>Classloader</a:t>
            </a:r>
            <a:r>
              <a:rPr lang="en-US" b="1" i="0" dirty="0">
                <a:solidFill>
                  <a:srgbClr val="000000"/>
                </a:solidFill>
                <a:effectLst/>
                <a:highlight>
                  <a:srgbClr val="FFFFFF"/>
                </a:highlight>
                <a:latin typeface="inter-bold"/>
              </a:rPr>
              <a:t>:</a:t>
            </a:r>
            <a:r>
              <a:rPr lang="en-US" b="0" i="0" dirty="0">
                <a:solidFill>
                  <a:srgbClr val="000000"/>
                </a:solidFill>
                <a:effectLst/>
                <a:highlight>
                  <a:srgbClr val="FFFFFF"/>
                </a:highlight>
                <a:latin typeface="inter-regular"/>
              </a:rPr>
              <a:t> </a:t>
            </a:r>
            <a:r>
              <a:rPr lang="en-US" b="0" i="0" dirty="0" err="1">
                <a:solidFill>
                  <a:srgbClr val="000000"/>
                </a:solidFill>
                <a:effectLst/>
                <a:highlight>
                  <a:srgbClr val="FFFFFF"/>
                </a:highlight>
                <a:latin typeface="inter-regular"/>
              </a:rPr>
              <a:t>Classloader</a:t>
            </a:r>
            <a:r>
              <a:rPr lang="en-US" b="0" i="0" dirty="0">
                <a:solidFill>
                  <a:srgbClr val="000000"/>
                </a:solidFill>
                <a:effectLst/>
                <a:highlight>
                  <a:srgbClr val="FFFFFF"/>
                </a:highlight>
                <a:latin typeface="inter-regular"/>
              </a:rPr>
              <a:t> in Java is a part of the Java Runtime Environment (JRE) which is used to load Java classes into the Java Virtual Machine dynamically</a:t>
            </a:r>
            <a:endParaRPr lang="en-US" b="1" dirty="0">
              <a:solidFill>
                <a:srgbClr val="000000"/>
              </a:solidFill>
              <a:highlight>
                <a:srgbClr val="FFFFFF"/>
              </a:highlight>
              <a:latin typeface="inter-bold"/>
            </a:endParaRPr>
          </a:p>
          <a:p>
            <a:pPr algn="just">
              <a:buFont typeface="Arial" panose="020B0604020202020204" pitchFamily="34" charset="0"/>
              <a:buChar char="•"/>
            </a:pPr>
            <a:endParaRPr lang="en-US" b="1" i="0" dirty="0">
              <a:solidFill>
                <a:srgbClr val="000000"/>
              </a:solidFill>
              <a:effectLst/>
              <a:highlight>
                <a:srgbClr val="FFFFFF"/>
              </a:highlight>
              <a:latin typeface="inter-bold"/>
            </a:endParaRPr>
          </a:p>
          <a:p>
            <a:pPr algn="just">
              <a:buFont typeface="Arial" panose="020B0604020202020204" pitchFamily="34" charset="0"/>
              <a:buChar char="•"/>
            </a:pPr>
            <a:endParaRPr lang="en-US" b="1" dirty="0">
              <a:solidFill>
                <a:srgbClr val="000000"/>
              </a:solidFill>
              <a:highlight>
                <a:srgbClr val="FFFFFF"/>
              </a:highlight>
              <a:latin typeface="inter-bold"/>
            </a:endParaRPr>
          </a:p>
          <a:p>
            <a:pPr algn="just">
              <a:buFont typeface="Arial" panose="020B0604020202020204" pitchFamily="34" charset="0"/>
              <a:buChar char="•"/>
            </a:pPr>
            <a:endParaRPr lang="en-US" b="0" i="0" dirty="0">
              <a:solidFill>
                <a:srgbClr val="000000"/>
              </a:solidFill>
              <a:effectLst/>
              <a:highlight>
                <a:srgbClr val="FFFFFF"/>
              </a:highlight>
              <a:latin typeface="inter-regular"/>
            </a:endParaRPr>
          </a:p>
          <a:p>
            <a:endParaRPr lang="en-IN" dirty="0"/>
          </a:p>
        </p:txBody>
      </p:sp>
    </p:spTree>
    <p:extLst>
      <p:ext uri="{BB962C8B-B14F-4D97-AF65-F5344CB8AC3E}">
        <p14:creationId xmlns:p14="http://schemas.microsoft.com/office/powerpoint/2010/main" val="222726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AA0A33-2CB8-1229-9AB8-E85FF056D32B}"/>
              </a:ext>
            </a:extLst>
          </p:cNvPr>
          <p:cNvSpPr txBox="1"/>
          <p:nvPr/>
        </p:nvSpPr>
        <p:spPr>
          <a:xfrm>
            <a:off x="1" y="0"/>
            <a:ext cx="10648334" cy="3416320"/>
          </a:xfrm>
          <a:prstGeom prst="rect">
            <a:avLst/>
          </a:prstGeom>
          <a:noFill/>
        </p:spPr>
        <p:txBody>
          <a:bodyPr wrap="square" rtlCol="0">
            <a:spAutoFit/>
          </a:bodyPr>
          <a:lstStyle/>
          <a:p>
            <a:r>
              <a:rPr lang="en-US" dirty="0"/>
              <a:t>4.Platform independent :</a:t>
            </a:r>
            <a:r>
              <a:rPr lang="en-US" b="0" i="0" dirty="0">
                <a:solidFill>
                  <a:srgbClr val="333333"/>
                </a:solidFill>
                <a:effectLst/>
                <a:highlight>
                  <a:srgbClr val="FFFFFF"/>
                </a:highlight>
                <a:latin typeface="inter-regular"/>
              </a:rPr>
              <a:t>Java is platform independent because it is different from other languages like </a:t>
            </a:r>
            <a:r>
              <a:rPr lang="en-US" b="0" i="0" u="none" strike="noStrike" dirty="0">
                <a:solidFill>
                  <a:srgbClr val="008000"/>
                </a:solidFill>
                <a:effectLst/>
                <a:highlight>
                  <a:srgbClr val="FFFFFF"/>
                </a:highlight>
                <a:latin typeface="inter-regular"/>
                <a:hlinkClick r:id="rId2"/>
              </a:rPr>
              <a:t>C</a:t>
            </a:r>
            <a:r>
              <a:rPr lang="en-US" b="0" i="0" dirty="0">
                <a:solidFill>
                  <a:srgbClr val="333333"/>
                </a:solidFill>
                <a:effectLst/>
                <a:highlight>
                  <a:srgbClr val="FFFFFF"/>
                </a:highlight>
                <a:latin typeface="inter-regular"/>
              </a:rPr>
              <a:t>, </a:t>
            </a:r>
            <a:r>
              <a:rPr lang="en-US" b="0" i="0" u="none" strike="noStrike" dirty="0">
                <a:solidFill>
                  <a:srgbClr val="008000"/>
                </a:solidFill>
                <a:effectLst/>
                <a:highlight>
                  <a:srgbClr val="FFFFFF"/>
                </a:highlight>
                <a:latin typeface="inter-regular"/>
                <a:hlinkClick r:id="rId3"/>
              </a:rPr>
              <a:t>C++</a:t>
            </a:r>
            <a:r>
              <a:rPr lang="en-US" b="0" i="0" dirty="0">
                <a:solidFill>
                  <a:srgbClr val="333333"/>
                </a:solidFill>
                <a:effectLst/>
                <a:highlight>
                  <a:srgbClr val="FFFFFF"/>
                </a:highlight>
                <a:latin typeface="inter-regular"/>
              </a:rPr>
              <a:t>, etc. which are compiled into platform specific machines while Java is a write once, run anywhere language. A platform is the hardware or software environment in which a program runs.</a:t>
            </a:r>
          </a:p>
          <a:p>
            <a:pPr algn="just"/>
            <a:r>
              <a:rPr lang="en-US" b="0" i="0" dirty="0">
                <a:solidFill>
                  <a:srgbClr val="333333"/>
                </a:solidFill>
                <a:effectLst/>
                <a:highlight>
                  <a:srgbClr val="FFFFFF"/>
                </a:highlight>
                <a:latin typeface="inter-regular"/>
              </a:rPr>
              <a:t>There are two types of platforms software-based and hardware-based. Java provides a software-based platform.</a:t>
            </a:r>
          </a:p>
          <a:p>
            <a:pPr algn="just"/>
            <a:r>
              <a:rPr lang="en-US" b="0" i="0" dirty="0">
                <a:solidFill>
                  <a:srgbClr val="333333"/>
                </a:solidFill>
                <a:effectLst/>
                <a:highlight>
                  <a:srgbClr val="FFFFFF"/>
                </a:highlight>
                <a:latin typeface="inter-regular"/>
              </a:rPr>
              <a:t>The Java platform differs from most other platforms in the sense that it is a software-based platform that runs on top of other hardware-based platforms. It has two components:</a:t>
            </a:r>
          </a:p>
          <a:p>
            <a:pPr algn="just">
              <a:buFont typeface="+mj-lt"/>
              <a:buAutoNum type="arabicPeriod"/>
            </a:pPr>
            <a:r>
              <a:rPr lang="en-US" b="0" i="0" dirty="0">
                <a:solidFill>
                  <a:srgbClr val="000000"/>
                </a:solidFill>
                <a:effectLst/>
                <a:highlight>
                  <a:srgbClr val="FFFFFF"/>
                </a:highlight>
                <a:latin typeface="inter-regular"/>
              </a:rPr>
              <a:t>Runtime Environment</a:t>
            </a:r>
          </a:p>
          <a:p>
            <a:pPr algn="just">
              <a:buFont typeface="+mj-lt"/>
              <a:buAutoNum type="arabicPeriod"/>
            </a:pPr>
            <a:r>
              <a:rPr lang="en-US" b="0" i="0" dirty="0">
                <a:solidFill>
                  <a:srgbClr val="000000"/>
                </a:solidFill>
                <a:effectLst/>
                <a:highlight>
                  <a:srgbClr val="FFFFFF"/>
                </a:highlight>
                <a:latin typeface="inter-regular"/>
              </a:rPr>
              <a:t>API(Application Programming Interface)</a:t>
            </a:r>
          </a:p>
          <a:p>
            <a:pPr algn="just"/>
            <a:r>
              <a:rPr lang="en-US" b="0" i="0" dirty="0">
                <a:solidFill>
                  <a:srgbClr val="333333"/>
                </a:solidFill>
                <a:effectLst/>
                <a:highlight>
                  <a:srgbClr val="FFFFFF"/>
                </a:highlight>
                <a:latin typeface="inter-regular"/>
              </a:rPr>
              <a:t>Java code can be executed on multiple platforms, for example, Windows, Linux, Sun Solaris, Mac/OS, etc. Java code is compiled by the compiler and converted into bytecode. This bytecode is a platform-independent code because it can be run on multiple platforms, i.e., Write Once and Run Anywhere (WORA).</a:t>
            </a:r>
          </a:p>
          <a:p>
            <a:endParaRPr lang="en-IN" dirty="0"/>
          </a:p>
        </p:txBody>
      </p:sp>
      <p:sp>
        <p:nvSpPr>
          <p:cNvPr id="6" name="TextBox 5">
            <a:extLst>
              <a:ext uri="{FF2B5EF4-FFF2-40B4-BE49-F238E27FC236}">
                <a16:creationId xmlns:a16="http://schemas.microsoft.com/office/drawing/2014/main" id="{42200653-92A4-D066-AD94-0CD9C97CD902}"/>
              </a:ext>
            </a:extLst>
          </p:cNvPr>
          <p:cNvSpPr txBox="1"/>
          <p:nvPr/>
        </p:nvSpPr>
        <p:spPr>
          <a:xfrm>
            <a:off x="-1848059" y="3293805"/>
            <a:ext cx="10391474" cy="2926646"/>
          </a:xfrm>
          <a:prstGeom prst="rect">
            <a:avLst/>
          </a:prstGeom>
          <a:noFill/>
        </p:spPr>
        <p:txBody>
          <a:bodyPr wrap="square" rtlCol="0">
            <a:spAutoFit/>
          </a:bodyPr>
          <a:lstStyle/>
          <a:p>
            <a:endParaRPr lang="en-IN" dirty="0"/>
          </a:p>
        </p:txBody>
      </p:sp>
      <p:pic>
        <p:nvPicPr>
          <p:cNvPr id="7" name="Picture 4" descr="Java is platform independent">
            <a:extLst>
              <a:ext uri="{FF2B5EF4-FFF2-40B4-BE49-F238E27FC236}">
                <a16:creationId xmlns:a16="http://schemas.microsoft.com/office/drawing/2014/main" id="{570EA0AF-38A8-B06D-AEE4-6F155E431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225" y="3687097"/>
            <a:ext cx="5843207" cy="297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32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47C76-2213-8D46-F4E8-A6934CB5066C}"/>
              </a:ext>
            </a:extLst>
          </p:cNvPr>
          <p:cNvSpPr txBox="1"/>
          <p:nvPr/>
        </p:nvSpPr>
        <p:spPr>
          <a:xfrm>
            <a:off x="0" y="0"/>
            <a:ext cx="10677831" cy="6740307"/>
          </a:xfrm>
          <a:prstGeom prst="rect">
            <a:avLst/>
          </a:prstGeom>
          <a:noFill/>
        </p:spPr>
        <p:txBody>
          <a:bodyPr wrap="square" rtlCol="0">
            <a:spAutoFit/>
          </a:bodyPr>
          <a:lstStyle/>
          <a:p>
            <a:pPr algn="just"/>
            <a:r>
              <a:rPr lang="en-US" b="0" i="0" dirty="0">
                <a:solidFill>
                  <a:srgbClr val="610B4B"/>
                </a:solidFill>
                <a:effectLst/>
                <a:highlight>
                  <a:srgbClr val="FFFFFF"/>
                </a:highlight>
                <a:latin typeface="erdana"/>
              </a:rPr>
              <a:t>5.Robust</a:t>
            </a:r>
          </a:p>
          <a:p>
            <a:pPr algn="just"/>
            <a:r>
              <a:rPr lang="en-US" b="0" i="0" dirty="0">
                <a:solidFill>
                  <a:srgbClr val="333333"/>
                </a:solidFill>
                <a:effectLst/>
                <a:highlight>
                  <a:srgbClr val="FFFFFF"/>
                </a:highlight>
                <a:latin typeface="inter-regular"/>
              </a:rPr>
              <a:t>The English mining of Robust is strong. Java is robust because:</a:t>
            </a:r>
          </a:p>
          <a:p>
            <a:pPr algn="just">
              <a:buFont typeface="Arial" panose="020B0604020202020204" pitchFamily="34" charset="0"/>
              <a:buChar char="•"/>
            </a:pPr>
            <a:r>
              <a:rPr lang="en-US" b="0" i="0" dirty="0">
                <a:solidFill>
                  <a:srgbClr val="000000"/>
                </a:solidFill>
                <a:effectLst/>
                <a:highlight>
                  <a:srgbClr val="FFFFFF"/>
                </a:highlight>
                <a:latin typeface="inter-regular"/>
              </a:rPr>
              <a:t>It uses strong memory management.</a:t>
            </a:r>
          </a:p>
          <a:p>
            <a:pPr algn="just">
              <a:buFont typeface="Arial" panose="020B0604020202020204" pitchFamily="34" charset="0"/>
              <a:buChar char="•"/>
            </a:pPr>
            <a:r>
              <a:rPr lang="en-US" b="0" i="0" dirty="0">
                <a:solidFill>
                  <a:srgbClr val="000000"/>
                </a:solidFill>
                <a:effectLst/>
                <a:highlight>
                  <a:srgbClr val="FFFFFF"/>
                </a:highlight>
                <a:latin typeface="inter-regular"/>
              </a:rPr>
              <a:t>There is a lack of pointers that avoids security problems.</a:t>
            </a:r>
          </a:p>
          <a:p>
            <a:pPr algn="just">
              <a:buFont typeface="Arial" panose="020B0604020202020204" pitchFamily="34" charset="0"/>
              <a:buChar char="•"/>
            </a:pPr>
            <a:r>
              <a:rPr lang="en-US" b="0" i="0" dirty="0">
                <a:solidFill>
                  <a:srgbClr val="000000"/>
                </a:solidFill>
                <a:effectLst/>
                <a:highlight>
                  <a:srgbClr val="FFFFFF"/>
                </a:highlight>
                <a:latin typeface="inter-regular"/>
              </a:rPr>
              <a:t>Java provides automatic garbage collection which runs on the Java Virtual Machine to get rid of objects which are not being used by a Java application anymore.</a:t>
            </a:r>
          </a:p>
          <a:p>
            <a:pPr algn="just">
              <a:buFont typeface="Arial" panose="020B0604020202020204" pitchFamily="34" charset="0"/>
              <a:buChar char="•"/>
            </a:pPr>
            <a:r>
              <a:rPr lang="en-US" b="0" i="0" dirty="0">
                <a:solidFill>
                  <a:srgbClr val="000000"/>
                </a:solidFill>
                <a:effectLst/>
                <a:highlight>
                  <a:srgbClr val="FFFFFF"/>
                </a:highlight>
                <a:latin typeface="inter-regular"/>
              </a:rPr>
              <a:t>There are exception handling and the type checking mechanism in Java. All these points make Java robust.</a:t>
            </a:r>
          </a:p>
          <a:p>
            <a:pPr algn="just"/>
            <a:r>
              <a:rPr lang="en-IN" dirty="0"/>
              <a:t>6.</a:t>
            </a:r>
            <a:r>
              <a:rPr lang="en-US" b="0" i="0" dirty="0">
                <a:solidFill>
                  <a:srgbClr val="610B4B"/>
                </a:solidFill>
                <a:effectLst/>
                <a:highlight>
                  <a:srgbClr val="FFFFFF"/>
                </a:highlight>
                <a:latin typeface="erdana"/>
              </a:rPr>
              <a:t> Architecture-neutral</a:t>
            </a:r>
          </a:p>
          <a:p>
            <a:pPr algn="just"/>
            <a:r>
              <a:rPr lang="en-US" b="0" i="0" dirty="0">
                <a:solidFill>
                  <a:srgbClr val="333333"/>
                </a:solidFill>
                <a:effectLst/>
                <a:highlight>
                  <a:srgbClr val="FFFFFF"/>
                </a:highlight>
                <a:latin typeface="inter-regular"/>
              </a:rPr>
              <a:t>Java is architecture neutral because there are no implementation dependent features, for example, the size of primitive types is fixed.</a:t>
            </a:r>
          </a:p>
          <a:p>
            <a:pPr algn="just"/>
            <a:r>
              <a:rPr lang="en-US" b="0" i="0" dirty="0">
                <a:solidFill>
                  <a:srgbClr val="333333"/>
                </a:solidFill>
                <a:effectLst/>
                <a:highlight>
                  <a:srgbClr val="FFFFFF"/>
                </a:highlight>
                <a:latin typeface="inter-regular"/>
              </a:rPr>
              <a:t>In C programming, int data type occupies 2 bytes of memory for 32-bit architecture and 4 bytes of memory for 64-bit architecture. However, it occupies 4 bytes of memory for both 32 and 64-bit architectures in Java.</a:t>
            </a:r>
          </a:p>
          <a:p>
            <a:pPr algn="just"/>
            <a:r>
              <a:rPr lang="en-IN" dirty="0"/>
              <a:t>7.</a:t>
            </a:r>
            <a:r>
              <a:rPr lang="en-US" b="0" i="0" dirty="0">
                <a:solidFill>
                  <a:srgbClr val="610B4B"/>
                </a:solidFill>
                <a:effectLst/>
                <a:highlight>
                  <a:srgbClr val="FFFFFF"/>
                </a:highlight>
                <a:latin typeface="erdana"/>
              </a:rPr>
              <a:t> Portable</a:t>
            </a:r>
          </a:p>
          <a:p>
            <a:pPr algn="just"/>
            <a:r>
              <a:rPr lang="en-US" b="0" i="0" dirty="0">
                <a:solidFill>
                  <a:srgbClr val="333333"/>
                </a:solidFill>
                <a:effectLst/>
                <a:highlight>
                  <a:srgbClr val="FFFFFF"/>
                </a:highlight>
                <a:latin typeface="inter-regular"/>
              </a:rPr>
              <a:t>Java is portable because it facilitates you to carry the Java bytecode to any platform. It doesn't require any implementation.</a:t>
            </a:r>
          </a:p>
          <a:p>
            <a:pPr algn="just"/>
            <a:r>
              <a:rPr lang="en-IN" dirty="0"/>
              <a:t>8.</a:t>
            </a:r>
            <a:r>
              <a:rPr lang="en-US" b="0" i="0" dirty="0">
                <a:solidFill>
                  <a:srgbClr val="610B4B"/>
                </a:solidFill>
                <a:effectLst/>
                <a:highlight>
                  <a:srgbClr val="FFFFFF"/>
                </a:highlight>
                <a:latin typeface="erdana"/>
              </a:rPr>
              <a:t> High-performance</a:t>
            </a:r>
          </a:p>
          <a:p>
            <a:pPr algn="just"/>
            <a:r>
              <a:rPr lang="en-US" b="0" i="0" dirty="0">
                <a:solidFill>
                  <a:srgbClr val="333333"/>
                </a:solidFill>
                <a:effectLst/>
                <a:highlight>
                  <a:srgbClr val="FFFFFF"/>
                </a:highlight>
                <a:latin typeface="inter-regular"/>
              </a:rPr>
              <a:t>Java is faster than other traditional interpreted programming languages because Java bytecode is "close" to native code. It is still a little bit slower than a compiled language (e.g., C++). Java is an interpreted language that is why it is slower than compiled languages, e.g., C, C++, etc.</a:t>
            </a:r>
          </a:p>
          <a:p>
            <a:pPr algn="just"/>
            <a:r>
              <a:rPr lang="en-IN" dirty="0"/>
              <a:t>9.</a:t>
            </a:r>
            <a:r>
              <a:rPr lang="en-US" b="0" i="0" dirty="0">
                <a:solidFill>
                  <a:srgbClr val="610B4B"/>
                </a:solidFill>
                <a:effectLst/>
                <a:highlight>
                  <a:srgbClr val="FFFFFF"/>
                </a:highlight>
                <a:latin typeface="erdana"/>
              </a:rPr>
              <a:t> Distributed</a:t>
            </a:r>
          </a:p>
          <a:p>
            <a:pPr algn="just"/>
            <a:r>
              <a:rPr lang="en-US" b="0" i="0" dirty="0">
                <a:solidFill>
                  <a:srgbClr val="333333"/>
                </a:solidFill>
                <a:effectLst/>
                <a:highlight>
                  <a:srgbClr val="FFFFFF"/>
                </a:highlight>
                <a:latin typeface="inter-regular"/>
              </a:rPr>
              <a:t>Java is distributed because it facilitates users to create distributed applications in Java. RMI and EJB are used for creating distributed applications. This feature of Java makes us able to access files by calling the methods from any machine on the internet.</a:t>
            </a:r>
          </a:p>
          <a:p>
            <a:endParaRPr lang="en-IN" dirty="0"/>
          </a:p>
        </p:txBody>
      </p:sp>
    </p:spTree>
    <p:extLst>
      <p:ext uri="{BB962C8B-B14F-4D97-AF65-F5344CB8AC3E}">
        <p14:creationId xmlns:p14="http://schemas.microsoft.com/office/powerpoint/2010/main" val="296707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872DFF-D814-5966-892C-6D4A02500BCB}"/>
              </a:ext>
            </a:extLst>
          </p:cNvPr>
          <p:cNvSpPr txBox="1"/>
          <p:nvPr/>
        </p:nvSpPr>
        <p:spPr>
          <a:xfrm>
            <a:off x="0" y="0"/>
            <a:ext cx="10697497" cy="2862322"/>
          </a:xfrm>
          <a:prstGeom prst="rect">
            <a:avLst/>
          </a:prstGeom>
          <a:noFill/>
        </p:spPr>
        <p:txBody>
          <a:bodyPr wrap="square" rtlCol="0">
            <a:spAutoFit/>
          </a:bodyPr>
          <a:lstStyle/>
          <a:p>
            <a:pPr algn="just"/>
            <a:r>
              <a:rPr lang="en-US" dirty="0"/>
              <a:t>10.</a:t>
            </a:r>
            <a:r>
              <a:rPr lang="en-US" b="0" i="0" dirty="0">
                <a:solidFill>
                  <a:srgbClr val="610B4B"/>
                </a:solidFill>
                <a:effectLst/>
                <a:highlight>
                  <a:srgbClr val="FFFFFF"/>
                </a:highlight>
                <a:latin typeface="erdana"/>
              </a:rPr>
              <a:t> Multi-threaded</a:t>
            </a:r>
          </a:p>
          <a:p>
            <a:pPr algn="just"/>
            <a:r>
              <a:rPr lang="en-US" b="0" i="0" dirty="0">
                <a:solidFill>
                  <a:srgbClr val="333333"/>
                </a:solidFill>
                <a:effectLst/>
                <a:highlight>
                  <a:srgbClr val="FFFFFF"/>
                </a:highlight>
                <a:latin typeface="inter-regular"/>
              </a:rPr>
              <a:t>A thread is like a separate program, executing concurrently. We can write Java programs that deal with many tasks at once by defining multiple threads. The main advantage of multi-threading is that it doesn't occupy memory for each thread. It shares a common memory area. Threads are important for multi-media, Web applications, </a:t>
            </a:r>
            <a:r>
              <a:rPr lang="en-US" b="0" i="0" dirty="0" err="1">
                <a:solidFill>
                  <a:srgbClr val="333333"/>
                </a:solidFill>
                <a:effectLst/>
                <a:highlight>
                  <a:srgbClr val="FFFFFF"/>
                </a:highlight>
                <a:latin typeface="inter-regular"/>
              </a:rPr>
              <a:t>etc</a:t>
            </a:r>
            <a:endParaRPr lang="en-US" b="0" i="0" dirty="0">
              <a:solidFill>
                <a:srgbClr val="333333"/>
              </a:solidFill>
              <a:effectLst/>
              <a:highlight>
                <a:srgbClr val="FFFFFF"/>
              </a:highlight>
              <a:latin typeface="inter-regular"/>
            </a:endParaRPr>
          </a:p>
          <a:p>
            <a:pPr algn="just"/>
            <a:r>
              <a:rPr lang="en-IN" dirty="0"/>
              <a:t>11.</a:t>
            </a:r>
            <a:r>
              <a:rPr lang="en-US" b="0" i="0" dirty="0">
                <a:solidFill>
                  <a:srgbClr val="610B4B"/>
                </a:solidFill>
                <a:effectLst/>
                <a:highlight>
                  <a:srgbClr val="FFFFFF"/>
                </a:highlight>
                <a:latin typeface="erdana"/>
              </a:rPr>
              <a:t> Dynamic</a:t>
            </a:r>
          </a:p>
          <a:p>
            <a:pPr algn="just"/>
            <a:r>
              <a:rPr lang="en-US" b="0" i="0" dirty="0">
                <a:solidFill>
                  <a:srgbClr val="333333"/>
                </a:solidFill>
                <a:effectLst/>
                <a:highlight>
                  <a:srgbClr val="FFFFFF"/>
                </a:highlight>
                <a:latin typeface="inter-regular"/>
              </a:rPr>
              <a:t>Java is a dynamic language. It supports the dynamic loading of classes. It means classes are loaded on demand. It also supports functions from its native languages, i.e., C and C++.</a:t>
            </a:r>
          </a:p>
          <a:p>
            <a:pPr algn="just"/>
            <a:r>
              <a:rPr lang="en-US" b="0" i="0" dirty="0">
                <a:solidFill>
                  <a:srgbClr val="333333"/>
                </a:solidFill>
                <a:effectLst/>
                <a:highlight>
                  <a:srgbClr val="FFFFFF"/>
                </a:highlight>
                <a:latin typeface="inter-regular"/>
              </a:rPr>
              <a:t>Java supports dynamic compilation and automatic memory management (garbage collection)</a:t>
            </a:r>
          </a:p>
          <a:p>
            <a:endParaRPr lang="en-IN" dirty="0"/>
          </a:p>
        </p:txBody>
      </p:sp>
      <p:sp>
        <p:nvSpPr>
          <p:cNvPr id="3" name="TextBox 2">
            <a:extLst>
              <a:ext uri="{FF2B5EF4-FFF2-40B4-BE49-F238E27FC236}">
                <a16:creationId xmlns:a16="http://schemas.microsoft.com/office/drawing/2014/main" id="{0F9A50AF-7D5A-9ABC-FBEC-958BF98BB790}"/>
              </a:ext>
            </a:extLst>
          </p:cNvPr>
          <p:cNvSpPr txBox="1"/>
          <p:nvPr/>
        </p:nvSpPr>
        <p:spPr>
          <a:xfrm>
            <a:off x="0" y="3035343"/>
            <a:ext cx="10805652" cy="3277820"/>
          </a:xfrm>
          <a:prstGeom prst="rect">
            <a:avLst/>
          </a:prstGeom>
          <a:noFill/>
        </p:spPr>
        <p:txBody>
          <a:bodyPr wrap="square" rtlCol="0">
            <a:spAutoFit/>
          </a:bodyPr>
          <a:lstStyle/>
          <a:p>
            <a:pPr marL="520700" algn="just">
              <a:lnSpc>
                <a:spcPct val="150000"/>
              </a:lnSpc>
            </a:pPr>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rPr>
              <a:t>JVM :-</a:t>
            </a:r>
            <a:endParaRPr lang="en-IN" sz="1800" b="1" dirty="0">
              <a:effectLst/>
              <a:highlight>
                <a:srgbClr val="FFFFFF"/>
              </a:highligh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JVM (Java Virtual Machine) is an abstract machine. It is called a virtual machine because it doesn't physically exist. It is a specification that provides a runtime environment in which Java byte code can be executed. It can also run those programs 1hich are 1ritten in other languages and compiled to Java byte code.</a:t>
            </a:r>
            <a:endParaRPr lang="en-IN" sz="1800" dirty="0">
              <a:effectLst/>
              <a:highlight>
                <a:srgbClr val="FFFFFF"/>
              </a:highligh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JVMs are available for many hardware and software platforms. JVM, JRE, and JDK are platform dependent because the configuration of each </a:t>
            </a:r>
            <a:r>
              <a:rPr lang="en-US" sz="1800" u="sng" dirty="0">
                <a:solidFill>
                  <a:srgbClr val="000000"/>
                </a:solidFill>
                <a:effectLst/>
                <a:highlight>
                  <a:srgbClr val="FFFFFF"/>
                </a:highlight>
                <a:latin typeface="Times New Roman" panose="02020603050405020304" pitchFamily="18" charset="0"/>
                <a:ea typeface="Times New Roman" panose="02020603050405020304" pitchFamily="18" charset="0"/>
                <a:hlinkClick r:id="rId2"/>
              </a:rPr>
              <a:t>OS</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is different from each other. However, Java is platform independent. There are three notions of the JVM: </a:t>
            </a:r>
            <a:r>
              <a:rPr lang="en-US" sz="1800" i="1" dirty="0">
                <a:solidFill>
                  <a:srgbClr val="000000"/>
                </a:solidFill>
                <a:effectLst/>
                <a:highlight>
                  <a:srgbClr val="FFFFFF"/>
                </a:highlight>
                <a:latin typeface="Times New Roman" panose="02020603050405020304" pitchFamily="18" charset="0"/>
                <a:ea typeface="Times New Roman" panose="02020603050405020304" pitchFamily="18" charset="0"/>
              </a:rPr>
              <a:t>specification</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a:t>
            </a:r>
            <a:r>
              <a:rPr lang="en-US" sz="1800" i="1" dirty="0">
                <a:solidFill>
                  <a:srgbClr val="000000"/>
                </a:solidFill>
                <a:effectLst/>
                <a:highlight>
                  <a:srgbClr val="FFFFFF"/>
                </a:highlight>
                <a:latin typeface="Times New Roman" panose="02020603050405020304" pitchFamily="18" charset="0"/>
                <a:ea typeface="Times New Roman" panose="02020603050405020304" pitchFamily="18" charset="0"/>
              </a:rPr>
              <a:t>implementation</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and </a:t>
            </a:r>
            <a:r>
              <a:rPr lang="en-US" sz="1800" i="1" dirty="0">
                <a:solidFill>
                  <a:srgbClr val="000000"/>
                </a:solidFill>
                <a:effectLst/>
                <a:highlight>
                  <a:srgbClr val="FFFFFF"/>
                </a:highlight>
                <a:latin typeface="Times New Roman" panose="02020603050405020304" pitchFamily="18" charset="0"/>
                <a:ea typeface="Times New Roman" panose="02020603050405020304" pitchFamily="18" charset="0"/>
              </a:rPr>
              <a:t>instance</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a:t>
            </a:r>
            <a:endParaRPr lang="en-IN" sz="1800" dirty="0">
              <a:effectLst/>
              <a:highlight>
                <a:srgbClr val="FFFFFF"/>
              </a:highligh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29764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CDCF30-61F3-3A1B-142F-6C07CEAB7823}"/>
              </a:ext>
            </a:extLst>
          </p:cNvPr>
          <p:cNvSpPr txBox="1"/>
          <p:nvPr/>
        </p:nvSpPr>
        <p:spPr>
          <a:xfrm>
            <a:off x="1" y="0"/>
            <a:ext cx="10540180" cy="2446824"/>
          </a:xfrm>
          <a:prstGeom prst="rect">
            <a:avLst/>
          </a:prstGeom>
          <a:noFill/>
        </p:spPr>
        <p:txBody>
          <a:bodyPr wrap="square" rtlCol="0">
            <a:spAutoFit/>
          </a:bodyPr>
          <a:lstStyle/>
          <a:p>
            <a:pPr marL="520700" algn="just">
              <a:lnSpc>
                <a:spcPct val="150000"/>
              </a:lnSpc>
            </a:pPr>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rPr>
              <a:t>JRE :-</a:t>
            </a:r>
            <a:endParaRPr lang="en-IN" sz="1800" b="1" dirty="0">
              <a:effectLst/>
              <a:highlight>
                <a:srgbClr val="FFFFFF"/>
              </a:highligh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JRE is an acronym for Java Runtime Environment. It is also 1ritten as Java RTE. The Java Runtime Environment is a set of software tools which are used for developing Java applications. It is used to provide the runtime environment. It is the implementation of JVM. It physically exists. It contains a set of libraries + other files that JVM uses at runtime.</a:t>
            </a:r>
            <a:endParaRPr lang="en-IN" sz="1800" dirty="0">
              <a:effectLst/>
              <a:highlight>
                <a:srgbClr val="FFFFFF"/>
              </a:highligh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The implementation of JVM is also actively released by other companies besides Sun Micro Systems</a:t>
            </a:r>
            <a:endParaRPr lang="en-IN" dirty="0"/>
          </a:p>
        </p:txBody>
      </p:sp>
      <p:pic>
        <p:nvPicPr>
          <p:cNvPr id="4" name="Picture 3" descr="JRE">
            <a:extLst>
              <a:ext uri="{FF2B5EF4-FFF2-40B4-BE49-F238E27FC236}">
                <a16:creationId xmlns:a16="http://schemas.microsoft.com/office/drawing/2014/main" id="{C82A14C7-0259-4D09-A481-48BBA03094BD}"/>
              </a:ext>
            </a:extLst>
          </p:cNvPr>
          <p:cNvPicPr>
            <a:picLocks noChangeAspect="1"/>
          </p:cNvPicPr>
          <p:nvPr/>
        </p:nvPicPr>
        <p:blipFill>
          <a:blip r:embed="rId2"/>
          <a:srcRect/>
          <a:stretch>
            <a:fillRect/>
          </a:stretch>
        </p:blipFill>
        <p:spPr bwMode="auto">
          <a:xfrm>
            <a:off x="1474839" y="2919467"/>
            <a:ext cx="7566925" cy="4171676"/>
          </a:xfrm>
          <a:prstGeom prst="rect">
            <a:avLst/>
          </a:prstGeom>
          <a:noFill/>
          <a:ln w="9525">
            <a:noFill/>
            <a:miter lim="800000"/>
            <a:headEnd/>
            <a:tailEnd/>
          </a:ln>
        </p:spPr>
      </p:pic>
    </p:spTree>
    <p:extLst>
      <p:ext uri="{BB962C8B-B14F-4D97-AF65-F5344CB8AC3E}">
        <p14:creationId xmlns:p14="http://schemas.microsoft.com/office/powerpoint/2010/main" val="36276401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97</TotalTime>
  <Words>2803</Words>
  <Application>Microsoft Office PowerPoint</Application>
  <PresentationFormat>Widescreen</PresentationFormat>
  <Paragraphs>189</Paragraphs>
  <Slides>28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Arial Unicode MS</vt:lpstr>
      <vt:lpstr>Calibri</vt:lpstr>
      <vt:lpstr>Courier New</vt:lpstr>
      <vt:lpstr>erdana</vt:lpstr>
      <vt:lpstr>inter-bold</vt:lpstr>
      <vt:lpstr>inter-regular</vt:lpstr>
      <vt:lpstr>times new roman</vt:lpstr>
      <vt:lpstr>times new roman</vt:lpstr>
      <vt:lpstr>Trebuchet MS</vt:lpstr>
      <vt:lpstr>Wingdings 3</vt:lpstr>
      <vt:lpstr>Facet</vt:lpstr>
      <vt:lpstr>Hotel Management system</vt:lpstr>
      <vt:lpstr>Introduction to java :</vt:lpstr>
      <vt:lpstr>PowerPoint Presentation</vt:lpstr>
      <vt:lpstr>Features of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Uday Singh</dc:creator>
  <cp:lastModifiedBy>Uday Singh</cp:lastModifiedBy>
  <cp:revision>2</cp:revision>
  <dcterms:created xsi:type="dcterms:W3CDTF">2024-08-02T14:26:11Z</dcterms:created>
  <dcterms:modified xsi:type="dcterms:W3CDTF">2024-08-02T16:39:11Z</dcterms:modified>
</cp:coreProperties>
</file>